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257" r:id="rId3"/>
    <p:sldId id="260" r:id="rId4"/>
    <p:sldId id="258" r:id="rId5"/>
    <p:sldId id="259" r:id="rId6"/>
    <p:sldId id="268" r:id="rId7"/>
    <p:sldId id="264" r:id="rId8"/>
    <p:sldId id="265" r:id="rId9"/>
    <p:sldId id="266" r:id="rId10"/>
    <p:sldId id="262" r:id="rId11"/>
    <p:sldId id="263" r:id="rId12"/>
    <p:sldId id="261" r:id="rId13"/>
    <p:sldId id="270" r:id="rId14"/>
    <p:sldId id="271" r:id="rId15"/>
  </p:sldIdLst>
  <p:sldSz cx="12192000" cy="6858000"/>
  <p:notesSz cx="9313863"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0">
          <p15:clr>
            <a:srgbClr val="A4A3A4"/>
          </p15:clr>
        </p15:guide>
        <p15:guide id="2" pos="293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6" d="100"/>
          <a:sy n="86" d="100"/>
        </p:scale>
        <p:origin x="240" y="96"/>
      </p:cViewPr>
      <p:guideLst>
        <p:guide orient="horz" pos="2160"/>
        <p:guide pos="3840"/>
      </p:guideLst>
    </p:cSldViewPr>
  </p:slideViewPr>
  <p:notesTextViewPr>
    <p:cViewPr>
      <p:scale>
        <a:sx n="1" d="1"/>
        <a:sy n="1" d="1"/>
      </p:scale>
      <p:origin x="0" y="0"/>
    </p:cViewPr>
  </p:notesTextViewPr>
  <p:notesViewPr>
    <p:cSldViewPr snapToGrid="0">
      <p:cViewPr varScale="1">
        <p:scale>
          <a:sx n="92" d="100"/>
          <a:sy n="92" d="100"/>
        </p:scale>
        <p:origin x="-1632" y="-108"/>
      </p:cViewPr>
      <p:guideLst>
        <p:guide orient="horz" pos="2160"/>
        <p:guide pos="293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6514341"/>
            <a:ext cx="4036007" cy="342490"/>
          </a:xfrm>
          <a:prstGeom prst="rect">
            <a:avLst/>
          </a:prstGeom>
        </p:spPr>
        <p:txBody>
          <a:bodyPr vert="horz" lIns="91440" tIns="45720" rIns="91440" bIns="45720" rtlCol="0" anchor="b"/>
          <a:lstStyle>
            <a:lvl1pPr algn="l">
              <a:defRPr sz="1200"/>
            </a:lvl1pPr>
          </a:lstStyle>
          <a:p>
            <a:r>
              <a:rPr lang="en-US" sz="2000" dirty="0"/>
              <a:t>                </a:t>
            </a:r>
            <a:r>
              <a:rPr lang="en-US" sz="2000" dirty="0" err="1"/>
              <a:t>nSpace</a:t>
            </a:r>
            <a:r>
              <a:rPr lang="en-US" sz="2000" dirty="0"/>
              <a:t> Analytics </a:t>
            </a:r>
          </a:p>
        </p:txBody>
      </p:sp>
      <p:sp>
        <p:nvSpPr>
          <p:cNvPr id="5" name="Slide Number Placeholder 4"/>
          <p:cNvSpPr>
            <a:spLocks noGrp="1"/>
          </p:cNvSpPr>
          <p:nvPr>
            <p:ph type="sldNum" sz="quarter" idx="3"/>
          </p:nvPr>
        </p:nvSpPr>
        <p:spPr>
          <a:xfrm>
            <a:off x="5275701" y="6514341"/>
            <a:ext cx="4036007" cy="342490"/>
          </a:xfrm>
          <a:prstGeom prst="rect">
            <a:avLst/>
          </a:prstGeom>
        </p:spPr>
        <p:txBody>
          <a:bodyPr vert="horz" lIns="91440" tIns="45720" rIns="91440" bIns="45720" rtlCol="0" anchor="b"/>
          <a:lstStyle>
            <a:lvl1pPr algn="r">
              <a:defRPr sz="1200"/>
            </a:lvl1pPr>
          </a:lstStyle>
          <a:p>
            <a:r>
              <a:rPr lang="en-US" sz="2000" dirty="0"/>
              <a:t>Page </a:t>
            </a:r>
            <a:fld id="{10FE7A49-1F69-4252-9364-C6102F29460D}" type="slidenum">
              <a:rPr lang="en-US" sz="2000" smtClean="0"/>
              <a:pPr/>
              <a:t>‹#›</a:t>
            </a:fld>
            <a:endParaRPr lang="en-US" sz="2000" dirty="0"/>
          </a:p>
        </p:txBody>
      </p:sp>
      <p:pic>
        <p:nvPicPr>
          <p:cNvPr id="6" name="Picture 5" descr="nSpace_LOGO.png"/>
          <p:cNvPicPr>
            <a:picLocks noChangeAspect="1"/>
          </p:cNvPicPr>
          <p:nvPr/>
        </p:nvPicPr>
        <p:blipFill>
          <a:blip r:embed="rId2" cstate="print"/>
          <a:stretch>
            <a:fillRect/>
          </a:stretch>
        </p:blipFill>
        <p:spPr>
          <a:xfrm>
            <a:off x="2829597" y="6556834"/>
            <a:ext cx="443539" cy="301166"/>
          </a:xfrm>
          <a:prstGeom prst="rect">
            <a:avLst/>
          </a:prstGeom>
        </p:spPr>
      </p:pic>
      <p:sp>
        <p:nvSpPr>
          <p:cNvPr id="7" name="Header Placeholder 6"/>
          <p:cNvSpPr>
            <a:spLocks noGrp="1"/>
          </p:cNvSpPr>
          <p:nvPr>
            <p:ph type="hdr" sz="quarter"/>
          </p:nvPr>
        </p:nvSpPr>
        <p:spPr>
          <a:xfrm>
            <a:off x="0" y="0"/>
            <a:ext cx="4035425" cy="342900"/>
          </a:xfrm>
          <a:prstGeom prst="rect">
            <a:avLst/>
          </a:prstGeom>
        </p:spPr>
        <p:txBody>
          <a:bodyPr vert="horz" lIns="91440" tIns="45720" rIns="91440" bIns="45720" rtlCol="0"/>
          <a:lstStyle>
            <a:lvl1pPr algn="l">
              <a:defRPr sz="1200"/>
            </a:lvl1pPr>
          </a:lstStyle>
          <a:p>
            <a:pPr algn="ctr"/>
            <a:r>
              <a:rPr lang="en-US" sz="2000" dirty="0"/>
              <a:t>Adaptive Engine Stop/Start</a:t>
            </a: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6007" cy="3424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75701" y="0"/>
            <a:ext cx="4036007" cy="342491"/>
          </a:xfrm>
          <a:prstGeom prst="rect">
            <a:avLst/>
          </a:prstGeom>
        </p:spPr>
        <p:txBody>
          <a:bodyPr vert="horz" lIns="91440" tIns="45720" rIns="91440" bIns="45720" rtlCol="0"/>
          <a:lstStyle>
            <a:lvl1pPr algn="r">
              <a:defRPr sz="1200"/>
            </a:lvl1pPr>
          </a:lstStyle>
          <a:p>
            <a:fld id="{EEEAF08A-ACF1-4CC4-9A46-AF91EFF10367}" type="datetimeFigureOut">
              <a:rPr lang="en-US" smtClean="0"/>
              <a:pPr/>
              <a:t>8/4/2022</a:t>
            </a:fld>
            <a:endParaRPr lang="en-US"/>
          </a:p>
        </p:txBody>
      </p:sp>
      <p:sp>
        <p:nvSpPr>
          <p:cNvPr id="4" name="Slide Image Placeholder 3"/>
          <p:cNvSpPr>
            <a:spLocks noGrp="1" noRot="1" noChangeAspect="1"/>
          </p:cNvSpPr>
          <p:nvPr>
            <p:ph type="sldImg" idx="2"/>
          </p:nvPr>
        </p:nvSpPr>
        <p:spPr>
          <a:xfrm>
            <a:off x="2370138" y="514350"/>
            <a:ext cx="4573587"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1387" y="3257755"/>
            <a:ext cx="7451090" cy="30859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4341"/>
            <a:ext cx="4036007" cy="3424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75701" y="6514341"/>
            <a:ext cx="4036007" cy="342490"/>
          </a:xfrm>
          <a:prstGeom prst="rect">
            <a:avLst/>
          </a:prstGeom>
        </p:spPr>
        <p:txBody>
          <a:bodyPr vert="horz" lIns="91440" tIns="45720" rIns="91440" bIns="45720" rtlCol="0" anchor="b"/>
          <a:lstStyle>
            <a:lvl1pPr algn="r">
              <a:defRPr sz="1200"/>
            </a:lvl1pPr>
          </a:lstStyle>
          <a:p>
            <a:fld id="{617D6A1C-3087-4735-88A2-41401A20C03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17D6A1C-3087-4735-88A2-41401A20C039}"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C78A10D-720B-4A73-A3FC-42167025C1A4}" type="datetime1">
              <a:rPr lang="en-US" smtClean="0"/>
              <a:pPr/>
              <a:t>8/4/2022</a:t>
            </a:fld>
            <a:endParaRPr lang="en-US"/>
          </a:p>
        </p:txBody>
      </p:sp>
      <p:sp>
        <p:nvSpPr>
          <p:cNvPr id="5" name="Footer Placeholder 4"/>
          <p:cNvSpPr>
            <a:spLocks noGrp="1"/>
          </p:cNvSpPr>
          <p:nvPr>
            <p:ph type="ftr" sz="quarter" idx="11"/>
          </p:nvPr>
        </p:nvSpPr>
        <p:spPr/>
        <p:txBody>
          <a:bodyPr/>
          <a:lstStyle/>
          <a:p>
            <a:r>
              <a:rPr lang="en-US"/>
              <a:t>nSpace Analytics - Adaptive Engine Stop/Start</a:t>
            </a:r>
          </a:p>
        </p:txBody>
      </p:sp>
      <p:sp>
        <p:nvSpPr>
          <p:cNvPr id="6" name="Slide Number Placeholder 5"/>
          <p:cNvSpPr>
            <a:spLocks noGrp="1"/>
          </p:cNvSpPr>
          <p:nvPr>
            <p:ph type="sldNum" sz="quarter" idx="12"/>
          </p:nvPr>
        </p:nvSpPr>
        <p:spPr/>
        <p:txBody>
          <a:bodyPr/>
          <a:lstStyle/>
          <a:p>
            <a:fld id="{FF80CCAB-A574-4942-B6A3-27192F528004}" type="slidenum">
              <a:rPr lang="en-US" smtClean="0"/>
              <a:pPr/>
              <a:t>‹#›</a:t>
            </a:fld>
            <a:endParaRPr lang="en-US"/>
          </a:p>
        </p:txBody>
      </p:sp>
    </p:spTree>
    <p:extLst>
      <p:ext uri="{BB962C8B-B14F-4D97-AF65-F5344CB8AC3E}">
        <p14:creationId xmlns:p14="http://schemas.microsoft.com/office/powerpoint/2010/main" val="2655199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FABCBD-C07C-457A-8B48-8674ADDF65C0}" type="datetime1">
              <a:rPr lang="en-US" smtClean="0"/>
              <a:pPr/>
              <a:t>8/4/2022</a:t>
            </a:fld>
            <a:endParaRPr lang="en-US"/>
          </a:p>
        </p:txBody>
      </p:sp>
      <p:sp>
        <p:nvSpPr>
          <p:cNvPr id="5" name="Footer Placeholder 4"/>
          <p:cNvSpPr>
            <a:spLocks noGrp="1"/>
          </p:cNvSpPr>
          <p:nvPr>
            <p:ph type="ftr" sz="quarter" idx="11"/>
          </p:nvPr>
        </p:nvSpPr>
        <p:spPr/>
        <p:txBody>
          <a:bodyPr/>
          <a:lstStyle/>
          <a:p>
            <a:r>
              <a:rPr lang="en-US"/>
              <a:t>nSpace Analytics - Adaptive Engine Stop/Start</a:t>
            </a:r>
          </a:p>
        </p:txBody>
      </p:sp>
      <p:sp>
        <p:nvSpPr>
          <p:cNvPr id="6" name="Slide Number Placeholder 5"/>
          <p:cNvSpPr>
            <a:spLocks noGrp="1"/>
          </p:cNvSpPr>
          <p:nvPr>
            <p:ph type="sldNum" sz="quarter" idx="12"/>
          </p:nvPr>
        </p:nvSpPr>
        <p:spPr/>
        <p:txBody>
          <a:bodyPr/>
          <a:lstStyle/>
          <a:p>
            <a:fld id="{FF80CCAB-A574-4942-B6A3-27192F528004}" type="slidenum">
              <a:rPr lang="en-US" smtClean="0"/>
              <a:pPr/>
              <a:t>‹#›</a:t>
            </a:fld>
            <a:endParaRPr lang="en-US"/>
          </a:p>
        </p:txBody>
      </p:sp>
    </p:spTree>
    <p:extLst>
      <p:ext uri="{BB962C8B-B14F-4D97-AF65-F5344CB8AC3E}">
        <p14:creationId xmlns:p14="http://schemas.microsoft.com/office/powerpoint/2010/main" val="1356582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B2F824-1FF5-4B07-A9AF-6FBB99584F75}" type="datetime1">
              <a:rPr lang="en-US" smtClean="0"/>
              <a:pPr/>
              <a:t>8/4/2022</a:t>
            </a:fld>
            <a:endParaRPr lang="en-US"/>
          </a:p>
        </p:txBody>
      </p:sp>
      <p:sp>
        <p:nvSpPr>
          <p:cNvPr id="5" name="Footer Placeholder 4"/>
          <p:cNvSpPr>
            <a:spLocks noGrp="1"/>
          </p:cNvSpPr>
          <p:nvPr>
            <p:ph type="ftr" sz="quarter" idx="11"/>
          </p:nvPr>
        </p:nvSpPr>
        <p:spPr/>
        <p:txBody>
          <a:bodyPr/>
          <a:lstStyle/>
          <a:p>
            <a:r>
              <a:rPr lang="en-US"/>
              <a:t>nSpace Analytics - Adaptive Engine Stop/Start</a:t>
            </a:r>
          </a:p>
        </p:txBody>
      </p:sp>
      <p:sp>
        <p:nvSpPr>
          <p:cNvPr id="6" name="Slide Number Placeholder 5"/>
          <p:cNvSpPr>
            <a:spLocks noGrp="1"/>
          </p:cNvSpPr>
          <p:nvPr>
            <p:ph type="sldNum" sz="quarter" idx="12"/>
          </p:nvPr>
        </p:nvSpPr>
        <p:spPr/>
        <p:txBody>
          <a:bodyPr/>
          <a:lstStyle/>
          <a:p>
            <a:fld id="{FF80CCAB-A574-4942-B6A3-27192F528004}" type="slidenum">
              <a:rPr lang="en-US" smtClean="0"/>
              <a:pPr/>
              <a:t>‹#›</a:t>
            </a:fld>
            <a:endParaRPr lang="en-US"/>
          </a:p>
        </p:txBody>
      </p:sp>
    </p:spTree>
    <p:extLst>
      <p:ext uri="{BB962C8B-B14F-4D97-AF65-F5344CB8AC3E}">
        <p14:creationId xmlns:p14="http://schemas.microsoft.com/office/powerpoint/2010/main" val="1874992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FABDF1-25E9-4348-9E95-A23773021A9D}" type="datetime1">
              <a:rPr lang="en-US" smtClean="0"/>
              <a:pPr/>
              <a:t>8/4/2022</a:t>
            </a:fld>
            <a:endParaRPr lang="en-US"/>
          </a:p>
        </p:txBody>
      </p:sp>
      <p:sp>
        <p:nvSpPr>
          <p:cNvPr id="5" name="Footer Placeholder 4"/>
          <p:cNvSpPr>
            <a:spLocks noGrp="1"/>
          </p:cNvSpPr>
          <p:nvPr>
            <p:ph type="ftr" sz="quarter" idx="11"/>
          </p:nvPr>
        </p:nvSpPr>
        <p:spPr/>
        <p:txBody>
          <a:bodyPr/>
          <a:lstStyle/>
          <a:p>
            <a:r>
              <a:rPr lang="en-US"/>
              <a:t>nSpace Analytics - Adaptive Engine Stop/Start</a:t>
            </a:r>
          </a:p>
        </p:txBody>
      </p:sp>
      <p:sp>
        <p:nvSpPr>
          <p:cNvPr id="6" name="Slide Number Placeholder 5"/>
          <p:cNvSpPr>
            <a:spLocks noGrp="1"/>
          </p:cNvSpPr>
          <p:nvPr>
            <p:ph type="sldNum" sz="quarter" idx="12"/>
          </p:nvPr>
        </p:nvSpPr>
        <p:spPr/>
        <p:txBody>
          <a:bodyPr/>
          <a:lstStyle/>
          <a:p>
            <a:fld id="{FF80CCAB-A574-4942-B6A3-27192F528004}" type="slidenum">
              <a:rPr lang="en-US" smtClean="0"/>
              <a:pPr/>
              <a:t>‹#›</a:t>
            </a:fld>
            <a:endParaRPr lang="en-US"/>
          </a:p>
        </p:txBody>
      </p:sp>
    </p:spTree>
    <p:extLst>
      <p:ext uri="{BB962C8B-B14F-4D97-AF65-F5344CB8AC3E}">
        <p14:creationId xmlns:p14="http://schemas.microsoft.com/office/powerpoint/2010/main" val="1857441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BAC8FD-1677-43E8-8A15-6D5555CB0487}" type="datetime1">
              <a:rPr lang="en-US" smtClean="0"/>
              <a:pPr/>
              <a:t>8/4/2022</a:t>
            </a:fld>
            <a:endParaRPr lang="en-US"/>
          </a:p>
        </p:txBody>
      </p:sp>
      <p:sp>
        <p:nvSpPr>
          <p:cNvPr id="5" name="Footer Placeholder 4"/>
          <p:cNvSpPr>
            <a:spLocks noGrp="1"/>
          </p:cNvSpPr>
          <p:nvPr>
            <p:ph type="ftr" sz="quarter" idx="11"/>
          </p:nvPr>
        </p:nvSpPr>
        <p:spPr/>
        <p:txBody>
          <a:bodyPr/>
          <a:lstStyle/>
          <a:p>
            <a:r>
              <a:rPr lang="en-US"/>
              <a:t>nSpace Analytics - Adaptive Engine Stop/Start</a:t>
            </a:r>
          </a:p>
        </p:txBody>
      </p:sp>
      <p:sp>
        <p:nvSpPr>
          <p:cNvPr id="6" name="Slide Number Placeholder 5"/>
          <p:cNvSpPr>
            <a:spLocks noGrp="1"/>
          </p:cNvSpPr>
          <p:nvPr>
            <p:ph type="sldNum" sz="quarter" idx="12"/>
          </p:nvPr>
        </p:nvSpPr>
        <p:spPr/>
        <p:txBody>
          <a:bodyPr/>
          <a:lstStyle/>
          <a:p>
            <a:fld id="{FF80CCAB-A574-4942-B6A3-27192F528004}" type="slidenum">
              <a:rPr lang="en-US" smtClean="0"/>
              <a:pPr/>
              <a:t>‹#›</a:t>
            </a:fld>
            <a:endParaRPr lang="en-US"/>
          </a:p>
        </p:txBody>
      </p:sp>
    </p:spTree>
    <p:extLst>
      <p:ext uri="{BB962C8B-B14F-4D97-AF65-F5344CB8AC3E}">
        <p14:creationId xmlns:p14="http://schemas.microsoft.com/office/powerpoint/2010/main" val="3509607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D5860A-F4D1-495E-9B6C-8D556D82FF77}" type="datetime1">
              <a:rPr lang="en-US" smtClean="0"/>
              <a:pPr/>
              <a:t>8/4/2022</a:t>
            </a:fld>
            <a:endParaRPr lang="en-US"/>
          </a:p>
        </p:txBody>
      </p:sp>
      <p:sp>
        <p:nvSpPr>
          <p:cNvPr id="6" name="Footer Placeholder 5"/>
          <p:cNvSpPr>
            <a:spLocks noGrp="1"/>
          </p:cNvSpPr>
          <p:nvPr>
            <p:ph type="ftr" sz="quarter" idx="11"/>
          </p:nvPr>
        </p:nvSpPr>
        <p:spPr/>
        <p:txBody>
          <a:bodyPr/>
          <a:lstStyle/>
          <a:p>
            <a:r>
              <a:rPr lang="en-US"/>
              <a:t>nSpace Analytics - Adaptive Engine Stop/Start</a:t>
            </a:r>
          </a:p>
        </p:txBody>
      </p:sp>
      <p:sp>
        <p:nvSpPr>
          <p:cNvPr id="7" name="Slide Number Placeholder 6"/>
          <p:cNvSpPr>
            <a:spLocks noGrp="1"/>
          </p:cNvSpPr>
          <p:nvPr>
            <p:ph type="sldNum" sz="quarter" idx="12"/>
          </p:nvPr>
        </p:nvSpPr>
        <p:spPr/>
        <p:txBody>
          <a:bodyPr/>
          <a:lstStyle/>
          <a:p>
            <a:fld id="{FF80CCAB-A574-4942-B6A3-27192F528004}" type="slidenum">
              <a:rPr lang="en-US" smtClean="0"/>
              <a:pPr/>
              <a:t>‹#›</a:t>
            </a:fld>
            <a:endParaRPr lang="en-US"/>
          </a:p>
        </p:txBody>
      </p:sp>
    </p:spTree>
    <p:extLst>
      <p:ext uri="{BB962C8B-B14F-4D97-AF65-F5344CB8AC3E}">
        <p14:creationId xmlns:p14="http://schemas.microsoft.com/office/powerpoint/2010/main" val="24972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58B4AE7-1ED5-40E0-B37C-BF0BF8A88DA7}" type="datetime1">
              <a:rPr lang="en-US" smtClean="0"/>
              <a:pPr/>
              <a:t>8/4/2022</a:t>
            </a:fld>
            <a:endParaRPr lang="en-US"/>
          </a:p>
        </p:txBody>
      </p:sp>
      <p:sp>
        <p:nvSpPr>
          <p:cNvPr id="8" name="Footer Placeholder 7"/>
          <p:cNvSpPr>
            <a:spLocks noGrp="1"/>
          </p:cNvSpPr>
          <p:nvPr>
            <p:ph type="ftr" sz="quarter" idx="11"/>
          </p:nvPr>
        </p:nvSpPr>
        <p:spPr/>
        <p:txBody>
          <a:bodyPr/>
          <a:lstStyle/>
          <a:p>
            <a:r>
              <a:rPr lang="en-US"/>
              <a:t>nSpace Analytics - Adaptive Engine Stop/Start</a:t>
            </a:r>
          </a:p>
        </p:txBody>
      </p:sp>
      <p:sp>
        <p:nvSpPr>
          <p:cNvPr id="9" name="Slide Number Placeholder 8"/>
          <p:cNvSpPr>
            <a:spLocks noGrp="1"/>
          </p:cNvSpPr>
          <p:nvPr>
            <p:ph type="sldNum" sz="quarter" idx="12"/>
          </p:nvPr>
        </p:nvSpPr>
        <p:spPr/>
        <p:txBody>
          <a:bodyPr/>
          <a:lstStyle/>
          <a:p>
            <a:fld id="{FF80CCAB-A574-4942-B6A3-27192F528004}" type="slidenum">
              <a:rPr lang="en-US" smtClean="0"/>
              <a:pPr/>
              <a:t>‹#›</a:t>
            </a:fld>
            <a:endParaRPr lang="en-US"/>
          </a:p>
        </p:txBody>
      </p:sp>
    </p:spTree>
    <p:extLst>
      <p:ext uri="{BB962C8B-B14F-4D97-AF65-F5344CB8AC3E}">
        <p14:creationId xmlns:p14="http://schemas.microsoft.com/office/powerpoint/2010/main" val="3185454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C06C4B-6859-41EB-BD97-0960F98DAB53}" type="datetime1">
              <a:rPr lang="en-US" smtClean="0"/>
              <a:pPr/>
              <a:t>8/4/2022</a:t>
            </a:fld>
            <a:endParaRPr lang="en-US"/>
          </a:p>
        </p:txBody>
      </p:sp>
      <p:sp>
        <p:nvSpPr>
          <p:cNvPr id="4" name="Footer Placeholder 3"/>
          <p:cNvSpPr>
            <a:spLocks noGrp="1"/>
          </p:cNvSpPr>
          <p:nvPr>
            <p:ph type="ftr" sz="quarter" idx="11"/>
          </p:nvPr>
        </p:nvSpPr>
        <p:spPr/>
        <p:txBody>
          <a:bodyPr/>
          <a:lstStyle/>
          <a:p>
            <a:r>
              <a:rPr lang="en-US"/>
              <a:t>nSpace Analytics - Adaptive Engine Stop/Start</a:t>
            </a:r>
          </a:p>
        </p:txBody>
      </p:sp>
      <p:sp>
        <p:nvSpPr>
          <p:cNvPr id="5" name="Slide Number Placeholder 4"/>
          <p:cNvSpPr>
            <a:spLocks noGrp="1"/>
          </p:cNvSpPr>
          <p:nvPr>
            <p:ph type="sldNum" sz="quarter" idx="12"/>
          </p:nvPr>
        </p:nvSpPr>
        <p:spPr/>
        <p:txBody>
          <a:bodyPr/>
          <a:lstStyle/>
          <a:p>
            <a:fld id="{FF80CCAB-A574-4942-B6A3-27192F528004}" type="slidenum">
              <a:rPr lang="en-US" smtClean="0"/>
              <a:pPr/>
              <a:t>‹#›</a:t>
            </a:fld>
            <a:endParaRPr lang="en-US"/>
          </a:p>
        </p:txBody>
      </p:sp>
    </p:spTree>
    <p:extLst>
      <p:ext uri="{BB962C8B-B14F-4D97-AF65-F5344CB8AC3E}">
        <p14:creationId xmlns:p14="http://schemas.microsoft.com/office/powerpoint/2010/main" val="2322512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48843E-5DA4-416E-9ADD-14A12721D0AC}" type="datetime1">
              <a:rPr lang="en-US" smtClean="0"/>
              <a:pPr/>
              <a:t>8/4/2022</a:t>
            </a:fld>
            <a:endParaRPr lang="en-US"/>
          </a:p>
        </p:txBody>
      </p:sp>
      <p:sp>
        <p:nvSpPr>
          <p:cNvPr id="3" name="Footer Placeholder 2"/>
          <p:cNvSpPr>
            <a:spLocks noGrp="1"/>
          </p:cNvSpPr>
          <p:nvPr>
            <p:ph type="ftr" sz="quarter" idx="11"/>
          </p:nvPr>
        </p:nvSpPr>
        <p:spPr/>
        <p:txBody>
          <a:bodyPr/>
          <a:lstStyle/>
          <a:p>
            <a:r>
              <a:rPr lang="en-US"/>
              <a:t>nSpace Analytics - Adaptive Engine Stop/Start</a:t>
            </a:r>
          </a:p>
        </p:txBody>
      </p:sp>
      <p:sp>
        <p:nvSpPr>
          <p:cNvPr id="4" name="Slide Number Placeholder 3"/>
          <p:cNvSpPr>
            <a:spLocks noGrp="1"/>
          </p:cNvSpPr>
          <p:nvPr>
            <p:ph type="sldNum" sz="quarter" idx="12"/>
          </p:nvPr>
        </p:nvSpPr>
        <p:spPr/>
        <p:txBody>
          <a:bodyPr/>
          <a:lstStyle/>
          <a:p>
            <a:fld id="{FF80CCAB-A574-4942-B6A3-27192F528004}" type="slidenum">
              <a:rPr lang="en-US" smtClean="0"/>
              <a:pPr/>
              <a:t>‹#›</a:t>
            </a:fld>
            <a:endParaRPr lang="en-US"/>
          </a:p>
        </p:txBody>
      </p:sp>
    </p:spTree>
    <p:extLst>
      <p:ext uri="{BB962C8B-B14F-4D97-AF65-F5344CB8AC3E}">
        <p14:creationId xmlns:p14="http://schemas.microsoft.com/office/powerpoint/2010/main" val="2609768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7EB146-E0C0-46E2-B947-A9C04FB03CB7}" type="datetime1">
              <a:rPr lang="en-US" smtClean="0"/>
              <a:pPr/>
              <a:t>8/4/2022</a:t>
            </a:fld>
            <a:endParaRPr lang="en-US"/>
          </a:p>
        </p:txBody>
      </p:sp>
      <p:sp>
        <p:nvSpPr>
          <p:cNvPr id="6" name="Footer Placeholder 5"/>
          <p:cNvSpPr>
            <a:spLocks noGrp="1"/>
          </p:cNvSpPr>
          <p:nvPr>
            <p:ph type="ftr" sz="quarter" idx="11"/>
          </p:nvPr>
        </p:nvSpPr>
        <p:spPr/>
        <p:txBody>
          <a:bodyPr/>
          <a:lstStyle/>
          <a:p>
            <a:r>
              <a:rPr lang="en-US"/>
              <a:t>nSpace Analytics - Adaptive Engine Stop/Start</a:t>
            </a:r>
          </a:p>
        </p:txBody>
      </p:sp>
      <p:sp>
        <p:nvSpPr>
          <p:cNvPr id="7" name="Slide Number Placeholder 6"/>
          <p:cNvSpPr>
            <a:spLocks noGrp="1"/>
          </p:cNvSpPr>
          <p:nvPr>
            <p:ph type="sldNum" sz="quarter" idx="12"/>
          </p:nvPr>
        </p:nvSpPr>
        <p:spPr/>
        <p:txBody>
          <a:bodyPr/>
          <a:lstStyle/>
          <a:p>
            <a:fld id="{FF80CCAB-A574-4942-B6A3-27192F528004}" type="slidenum">
              <a:rPr lang="en-US" smtClean="0"/>
              <a:pPr/>
              <a:t>‹#›</a:t>
            </a:fld>
            <a:endParaRPr lang="en-US"/>
          </a:p>
        </p:txBody>
      </p:sp>
    </p:spTree>
    <p:extLst>
      <p:ext uri="{BB962C8B-B14F-4D97-AF65-F5344CB8AC3E}">
        <p14:creationId xmlns:p14="http://schemas.microsoft.com/office/powerpoint/2010/main" val="1110429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7D0E48-BA33-421F-9085-9E2CF74A099F}" type="datetime1">
              <a:rPr lang="en-US" smtClean="0"/>
              <a:pPr/>
              <a:t>8/4/2022</a:t>
            </a:fld>
            <a:endParaRPr lang="en-US"/>
          </a:p>
        </p:txBody>
      </p:sp>
      <p:sp>
        <p:nvSpPr>
          <p:cNvPr id="6" name="Footer Placeholder 5"/>
          <p:cNvSpPr>
            <a:spLocks noGrp="1"/>
          </p:cNvSpPr>
          <p:nvPr>
            <p:ph type="ftr" sz="quarter" idx="11"/>
          </p:nvPr>
        </p:nvSpPr>
        <p:spPr/>
        <p:txBody>
          <a:bodyPr/>
          <a:lstStyle/>
          <a:p>
            <a:r>
              <a:rPr lang="en-US"/>
              <a:t>nSpace Analytics - Adaptive Engine Stop/Start</a:t>
            </a:r>
          </a:p>
        </p:txBody>
      </p:sp>
      <p:sp>
        <p:nvSpPr>
          <p:cNvPr id="7" name="Slide Number Placeholder 6"/>
          <p:cNvSpPr>
            <a:spLocks noGrp="1"/>
          </p:cNvSpPr>
          <p:nvPr>
            <p:ph type="sldNum" sz="quarter" idx="12"/>
          </p:nvPr>
        </p:nvSpPr>
        <p:spPr/>
        <p:txBody>
          <a:bodyPr/>
          <a:lstStyle/>
          <a:p>
            <a:fld id="{FF80CCAB-A574-4942-B6A3-27192F528004}" type="slidenum">
              <a:rPr lang="en-US" smtClean="0"/>
              <a:pPr/>
              <a:t>‹#›</a:t>
            </a:fld>
            <a:endParaRPr lang="en-US"/>
          </a:p>
        </p:txBody>
      </p:sp>
    </p:spTree>
    <p:extLst>
      <p:ext uri="{BB962C8B-B14F-4D97-AF65-F5344CB8AC3E}">
        <p14:creationId xmlns:p14="http://schemas.microsoft.com/office/powerpoint/2010/main" val="498200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F3099-7CF7-4887-A810-FBE2F04430F3}" type="datetime1">
              <a:rPr lang="en-US" smtClean="0"/>
              <a:pPr/>
              <a:t>8/4/2022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nSpace Analytics - Adaptive Engine Stop/Start</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80CCAB-A574-4942-B6A3-27192F528004}" type="slidenum">
              <a:rPr lang="en-US" smtClean="0"/>
              <a:pPr/>
              <a:t>‹#›</a:t>
            </a:fld>
            <a:endParaRPr lang="en-US"/>
          </a:p>
        </p:txBody>
      </p:sp>
    </p:spTree>
    <p:extLst>
      <p:ext uri="{BB962C8B-B14F-4D97-AF65-F5344CB8AC3E}">
        <p14:creationId xmlns:p14="http://schemas.microsoft.com/office/powerpoint/2010/main" val="566775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nspaceanalytics.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2249487"/>
          </a:xfrm>
        </p:spPr>
        <p:txBody>
          <a:bodyPr>
            <a:normAutofit fontScale="90000"/>
          </a:bodyPr>
          <a:lstStyle/>
          <a:p>
            <a:r>
              <a:rPr lang="en-US" b="1" dirty="0"/>
              <a:t>Adaptive Engine Stop/Start</a:t>
            </a:r>
            <a:br>
              <a:rPr lang="en-US" dirty="0"/>
            </a:br>
            <a:r>
              <a:rPr lang="en-US" sz="3600" dirty="0"/>
              <a:t> </a:t>
            </a:r>
            <a:br>
              <a:rPr lang="en-US" sz="3600" dirty="0"/>
            </a:br>
            <a:r>
              <a:rPr lang="en-US" sz="3600" dirty="0"/>
              <a:t>A Predictive Model to Improve Fuel Economy and Reduce Carbon Emissions</a:t>
            </a:r>
          </a:p>
        </p:txBody>
      </p:sp>
      <p:sp>
        <p:nvSpPr>
          <p:cNvPr id="3" name="Subtitle 2"/>
          <p:cNvSpPr>
            <a:spLocks noGrp="1"/>
          </p:cNvSpPr>
          <p:nvPr>
            <p:ph type="subTitle" idx="1"/>
          </p:nvPr>
        </p:nvSpPr>
        <p:spPr>
          <a:xfrm>
            <a:off x="1495425" y="4173537"/>
            <a:ext cx="9144000" cy="1655762"/>
          </a:xfrm>
        </p:spPr>
        <p:txBody>
          <a:bodyPr/>
          <a:lstStyle/>
          <a:p>
            <a:r>
              <a:rPr lang="en-US" dirty="0"/>
              <a:t>William G Herbert, Chief Data Scientist</a:t>
            </a:r>
          </a:p>
          <a:p>
            <a:endParaRPr lang="en-US" dirty="0"/>
          </a:p>
          <a:p>
            <a:r>
              <a:rPr lang="en-US" sz="1800" dirty="0"/>
              <a:t>2/10/2021</a:t>
            </a:r>
          </a:p>
          <a:p>
            <a:endParaRPr lang="en-US" dirty="0"/>
          </a:p>
        </p:txBody>
      </p:sp>
      <p:pic>
        <p:nvPicPr>
          <p:cNvPr id="1026" name="Picture 2" descr="C:\Users\owner\Documents\__nSpaceAnalytics.com\Logos_Templates\nSpace_LOGO.png"/>
          <p:cNvPicPr>
            <a:picLocks noChangeAspect="1" noChangeArrowheads="1"/>
          </p:cNvPicPr>
          <p:nvPr/>
        </p:nvPicPr>
        <p:blipFill>
          <a:blip r:embed="rId3" cstate="print"/>
          <a:srcRect/>
          <a:stretch>
            <a:fillRect/>
          </a:stretch>
        </p:blipFill>
        <p:spPr bwMode="auto">
          <a:xfrm>
            <a:off x="4862457" y="4658063"/>
            <a:ext cx="329010" cy="329010"/>
          </a:xfrm>
          <a:prstGeom prst="rect">
            <a:avLst/>
          </a:prstGeom>
          <a:noFill/>
        </p:spPr>
      </p:pic>
      <p:sp>
        <p:nvSpPr>
          <p:cNvPr id="9" name="TextBox 8"/>
          <p:cNvSpPr txBox="1"/>
          <p:nvPr/>
        </p:nvSpPr>
        <p:spPr>
          <a:xfrm>
            <a:off x="5142155" y="4582756"/>
            <a:ext cx="2259106" cy="461665"/>
          </a:xfrm>
          <a:prstGeom prst="rect">
            <a:avLst/>
          </a:prstGeom>
          <a:noFill/>
        </p:spPr>
        <p:txBody>
          <a:bodyPr wrap="square" rtlCol="0">
            <a:spAutoFit/>
          </a:bodyPr>
          <a:lstStyle/>
          <a:p>
            <a:pPr algn="r"/>
            <a:r>
              <a:rPr lang="en-US" sz="2400" dirty="0" err="1">
                <a:hlinkClick r:id="rId4"/>
              </a:rPr>
              <a:t>nSpace</a:t>
            </a:r>
            <a:r>
              <a:rPr lang="en-US" sz="2400" dirty="0">
                <a:hlinkClick r:id="rId4"/>
              </a:rPr>
              <a:t> Analytics</a:t>
            </a:r>
            <a:endParaRPr lang="en-US" sz="2400" dirty="0"/>
          </a:p>
        </p:txBody>
      </p:sp>
    </p:spTree>
    <p:extLst>
      <p:ext uri="{BB962C8B-B14F-4D97-AF65-F5344CB8AC3E}">
        <p14:creationId xmlns:p14="http://schemas.microsoft.com/office/powerpoint/2010/main" val="187056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476" y="365125"/>
            <a:ext cx="11277600" cy="1097915"/>
          </a:xfrm>
        </p:spPr>
        <p:txBody>
          <a:bodyPr>
            <a:normAutofit/>
          </a:bodyPr>
          <a:lstStyle/>
          <a:p>
            <a:pPr algn="ctr"/>
            <a:r>
              <a:rPr lang="en-US" sz="4000" b="1" dirty="0"/>
              <a:t>Depth 5 Decision Tree – Less-Aggressive Driver Class</a:t>
            </a:r>
          </a:p>
        </p:txBody>
      </p:sp>
      <p:pic>
        <p:nvPicPr>
          <p:cNvPr id="3074" name="Picture 2"/>
          <p:cNvPicPr>
            <a:picLocks noGrp="1" noChangeAspect="1" noChangeArrowheads="1"/>
          </p:cNvPicPr>
          <p:nvPr>
            <p:ph idx="1"/>
          </p:nvPr>
        </p:nvPicPr>
        <p:blipFill>
          <a:blip r:embed="rId2" cstate="print"/>
          <a:srcRect/>
          <a:stretch>
            <a:fillRect/>
          </a:stretch>
        </p:blipFill>
        <p:spPr bwMode="auto">
          <a:xfrm>
            <a:off x="546538" y="1608082"/>
            <a:ext cx="11046372" cy="4750677"/>
          </a:xfrm>
          <a:prstGeom prst="rect">
            <a:avLst/>
          </a:prstGeom>
          <a:noFill/>
          <a:ln w="9525">
            <a:noFill/>
            <a:miter lim="800000"/>
            <a:headEnd/>
            <a:tailEnd/>
          </a:ln>
        </p:spPr>
      </p:pic>
      <p:sp>
        <p:nvSpPr>
          <p:cNvPr id="5" name="TextBox 4"/>
          <p:cNvSpPr txBox="1"/>
          <p:nvPr/>
        </p:nvSpPr>
        <p:spPr>
          <a:xfrm>
            <a:off x="693683" y="1566041"/>
            <a:ext cx="3783724" cy="1477328"/>
          </a:xfrm>
          <a:prstGeom prst="rect">
            <a:avLst/>
          </a:prstGeom>
          <a:solidFill>
            <a:schemeClr val="accent6">
              <a:lumMod val="20000"/>
              <a:lumOff val="80000"/>
            </a:schemeClr>
          </a:solidFill>
          <a:ln>
            <a:solidFill>
              <a:schemeClr val="tx1"/>
            </a:solidFill>
          </a:ln>
        </p:spPr>
        <p:txBody>
          <a:bodyPr wrap="square" rtlCol="0">
            <a:spAutoFit/>
          </a:bodyPr>
          <a:lstStyle/>
          <a:p>
            <a:r>
              <a:rPr lang="en-US" b="1" dirty="0"/>
              <a:t>Prediction Accuracy:  93.1%</a:t>
            </a:r>
          </a:p>
          <a:p>
            <a:r>
              <a:rPr lang="en-US" dirty="0"/>
              <a:t>The data for this sub-class prediction tree consisted of six 30-second driving events logged by the six members of the “Less- Aggressive” driving class. </a:t>
            </a:r>
          </a:p>
        </p:txBody>
      </p:sp>
      <p:sp>
        <p:nvSpPr>
          <p:cNvPr id="6" name="Slide Number Placeholder 5"/>
          <p:cNvSpPr>
            <a:spLocks noGrp="1"/>
          </p:cNvSpPr>
          <p:nvPr>
            <p:ph type="sldNum" sz="quarter" idx="12"/>
          </p:nvPr>
        </p:nvSpPr>
        <p:spPr/>
        <p:txBody>
          <a:bodyPr/>
          <a:lstStyle/>
          <a:p>
            <a:r>
              <a:rPr lang="en-US" sz="2000" dirty="0"/>
              <a:t>page 10</a:t>
            </a:r>
          </a:p>
        </p:txBody>
      </p:sp>
      <p:sp>
        <p:nvSpPr>
          <p:cNvPr id="7" name="Date Placeholder 6"/>
          <p:cNvSpPr>
            <a:spLocks noGrp="1"/>
          </p:cNvSpPr>
          <p:nvPr>
            <p:ph type="dt" sz="half" idx="10"/>
          </p:nvPr>
        </p:nvSpPr>
        <p:spPr/>
        <p:txBody>
          <a:bodyPr/>
          <a:lstStyle/>
          <a:p>
            <a:fld id="{D69C70AC-9EB5-43A6-B4F2-7246864F2882}" type="datetime1">
              <a:rPr lang="en-US" sz="2000" smtClean="0"/>
              <a:pPr/>
              <a:t>8/4/2022</a:t>
            </a:fld>
            <a:endParaRPr lang="en-US" sz="2000" dirty="0"/>
          </a:p>
        </p:txBody>
      </p:sp>
      <p:sp>
        <p:nvSpPr>
          <p:cNvPr id="8" name="Footer Placeholder 7"/>
          <p:cNvSpPr>
            <a:spLocks noGrp="1"/>
          </p:cNvSpPr>
          <p:nvPr>
            <p:ph type="ftr" sz="quarter" idx="11"/>
          </p:nvPr>
        </p:nvSpPr>
        <p:spPr>
          <a:xfrm>
            <a:off x="3291839" y="6356350"/>
            <a:ext cx="5690795" cy="365125"/>
          </a:xfrm>
        </p:spPr>
        <p:txBody>
          <a:bodyPr/>
          <a:lstStyle/>
          <a:p>
            <a:r>
              <a:rPr lang="en-US" sz="2000" dirty="0" err="1"/>
              <a:t>nSpace</a:t>
            </a:r>
            <a:r>
              <a:rPr lang="en-US" sz="2000" dirty="0"/>
              <a:t>  Analytics - Adaptive Engine Stop/Start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475" y="365126"/>
            <a:ext cx="11183007" cy="1074792"/>
          </a:xfrm>
        </p:spPr>
        <p:txBody>
          <a:bodyPr>
            <a:normAutofit/>
          </a:bodyPr>
          <a:lstStyle/>
          <a:p>
            <a:pPr algn="ctr"/>
            <a:r>
              <a:rPr lang="en-US" sz="4000" b="1" dirty="0"/>
              <a:t>Depth 5 Decision Tree – Average Driver Class</a:t>
            </a:r>
          </a:p>
        </p:txBody>
      </p:sp>
      <p:pic>
        <p:nvPicPr>
          <p:cNvPr id="4098" name="Picture 2"/>
          <p:cNvPicPr>
            <a:picLocks noGrp="1" noChangeAspect="1" noChangeArrowheads="1"/>
          </p:cNvPicPr>
          <p:nvPr>
            <p:ph idx="1"/>
          </p:nvPr>
        </p:nvPicPr>
        <p:blipFill>
          <a:blip r:embed="rId2" cstate="print"/>
          <a:srcRect/>
          <a:stretch>
            <a:fillRect/>
          </a:stretch>
        </p:blipFill>
        <p:spPr bwMode="auto">
          <a:xfrm>
            <a:off x="1949085" y="1429407"/>
            <a:ext cx="9748930" cy="4810618"/>
          </a:xfrm>
          <a:prstGeom prst="rect">
            <a:avLst/>
          </a:prstGeom>
          <a:noFill/>
          <a:ln w="9525">
            <a:noFill/>
            <a:miter lim="800000"/>
            <a:headEnd/>
            <a:tailEnd/>
          </a:ln>
        </p:spPr>
      </p:pic>
      <p:sp>
        <p:nvSpPr>
          <p:cNvPr id="5" name="TextBox 4"/>
          <p:cNvSpPr txBox="1"/>
          <p:nvPr/>
        </p:nvSpPr>
        <p:spPr>
          <a:xfrm>
            <a:off x="451942" y="1355835"/>
            <a:ext cx="3615559" cy="1754326"/>
          </a:xfrm>
          <a:prstGeom prst="rect">
            <a:avLst/>
          </a:prstGeom>
          <a:solidFill>
            <a:schemeClr val="accent6">
              <a:lumMod val="20000"/>
              <a:lumOff val="80000"/>
            </a:schemeClr>
          </a:solidFill>
          <a:ln>
            <a:solidFill>
              <a:schemeClr val="tx1"/>
            </a:solidFill>
          </a:ln>
        </p:spPr>
        <p:txBody>
          <a:bodyPr wrap="square" rtlCol="0">
            <a:spAutoFit/>
          </a:bodyPr>
          <a:lstStyle/>
          <a:p>
            <a:r>
              <a:rPr lang="en-US" b="1" dirty="0"/>
              <a:t>Prediction Accuracy:  93.7%</a:t>
            </a:r>
          </a:p>
          <a:p>
            <a:r>
              <a:rPr lang="en-US" dirty="0"/>
              <a:t>The data for this sub-class prediction tree consisted of four 30-second driving events logged by the four  members of the “Average” driver class.   </a:t>
            </a:r>
          </a:p>
        </p:txBody>
      </p:sp>
      <p:sp>
        <p:nvSpPr>
          <p:cNvPr id="6" name="Slide Number Placeholder 5"/>
          <p:cNvSpPr>
            <a:spLocks noGrp="1"/>
          </p:cNvSpPr>
          <p:nvPr>
            <p:ph type="sldNum" sz="quarter" idx="12"/>
          </p:nvPr>
        </p:nvSpPr>
        <p:spPr/>
        <p:txBody>
          <a:bodyPr/>
          <a:lstStyle/>
          <a:p>
            <a:r>
              <a:rPr lang="en-US" sz="2000" dirty="0"/>
              <a:t>page 11</a:t>
            </a:r>
          </a:p>
        </p:txBody>
      </p:sp>
      <p:sp>
        <p:nvSpPr>
          <p:cNvPr id="7" name="Date Placeholder 6"/>
          <p:cNvSpPr>
            <a:spLocks noGrp="1"/>
          </p:cNvSpPr>
          <p:nvPr>
            <p:ph type="dt" sz="half" idx="10"/>
          </p:nvPr>
        </p:nvSpPr>
        <p:spPr/>
        <p:txBody>
          <a:bodyPr/>
          <a:lstStyle/>
          <a:p>
            <a:fld id="{C792EECB-C388-4CFB-888B-16AE5A18FB17}" type="datetime1">
              <a:rPr lang="en-US" sz="2000" smtClean="0"/>
              <a:pPr/>
              <a:t>8/4/2022</a:t>
            </a:fld>
            <a:endParaRPr lang="en-US" sz="2000" dirty="0"/>
          </a:p>
        </p:txBody>
      </p:sp>
      <p:sp>
        <p:nvSpPr>
          <p:cNvPr id="8" name="Footer Placeholder 7"/>
          <p:cNvSpPr>
            <a:spLocks noGrp="1"/>
          </p:cNvSpPr>
          <p:nvPr>
            <p:ph type="ftr" sz="quarter" idx="11"/>
          </p:nvPr>
        </p:nvSpPr>
        <p:spPr>
          <a:xfrm>
            <a:off x="3420931" y="6356350"/>
            <a:ext cx="5400339" cy="365125"/>
          </a:xfrm>
        </p:spPr>
        <p:txBody>
          <a:bodyPr/>
          <a:lstStyle/>
          <a:p>
            <a:r>
              <a:rPr lang="en-US" sz="2000" dirty="0" err="1"/>
              <a:t>nSpace</a:t>
            </a:r>
            <a:r>
              <a:rPr lang="en-US" sz="2000" dirty="0"/>
              <a:t>  Analytics - Adaptive Engine Stop/Start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821" y="365125"/>
            <a:ext cx="11382703" cy="1085303"/>
          </a:xfrm>
        </p:spPr>
        <p:txBody>
          <a:bodyPr>
            <a:normAutofit fontScale="90000"/>
          </a:bodyPr>
          <a:lstStyle/>
          <a:p>
            <a:pPr algn="ctr"/>
            <a:r>
              <a:rPr lang="en-US" b="1" dirty="0"/>
              <a:t>Depth 5 Decision Tree – More-Aggressive Driver Class</a:t>
            </a:r>
          </a:p>
        </p:txBody>
      </p:sp>
      <p:pic>
        <p:nvPicPr>
          <p:cNvPr id="2051" name="Picture 3"/>
          <p:cNvPicPr>
            <a:picLocks noGrp="1" noChangeAspect="1" noChangeArrowheads="1"/>
          </p:cNvPicPr>
          <p:nvPr>
            <p:ph idx="1"/>
          </p:nvPr>
        </p:nvPicPr>
        <p:blipFill>
          <a:blip r:embed="rId2" cstate="print"/>
          <a:srcRect/>
          <a:stretch>
            <a:fillRect/>
          </a:stretch>
        </p:blipFill>
        <p:spPr bwMode="auto">
          <a:xfrm>
            <a:off x="662152" y="1534511"/>
            <a:ext cx="10691648" cy="4845268"/>
          </a:xfrm>
          <a:prstGeom prst="rect">
            <a:avLst/>
          </a:prstGeom>
          <a:noFill/>
          <a:ln w="9525">
            <a:noFill/>
            <a:miter lim="800000"/>
            <a:headEnd/>
            <a:tailEnd/>
          </a:ln>
        </p:spPr>
      </p:pic>
      <p:sp>
        <p:nvSpPr>
          <p:cNvPr id="6" name="TextBox 5"/>
          <p:cNvSpPr txBox="1"/>
          <p:nvPr/>
        </p:nvSpPr>
        <p:spPr>
          <a:xfrm>
            <a:off x="725213" y="1450428"/>
            <a:ext cx="3615559" cy="1754326"/>
          </a:xfrm>
          <a:prstGeom prst="rect">
            <a:avLst/>
          </a:prstGeom>
          <a:solidFill>
            <a:schemeClr val="accent6">
              <a:lumMod val="20000"/>
              <a:lumOff val="80000"/>
            </a:schemeClr>
          </a:solidFill>
          <a:ln>
            <a:solidFill>
              <a:schemeClr val="tx1"/>
            </a:solidFill>
          </a:ln>
        </p:spPr>
        <p:txBody>
          <a:bodyPr wrap="square" rtlCol="0">
            <a:spAutoFit/>
          </a:bodyPr>
          <a:lstStyle/>
          <a:p>
            <a:r>
              <a:rPr lang="en-US" b="1" dirty="0"/>
              <a:t>Prediction Accuracy:  97%</a:t>
            </a:r>
          </a:p>
          <a:p>
            <a:r>
              <a:rPr lang="en-US" dirty="0"/>
              <a:t>The data for this sub-class prediction tree consisted of six 30-second driving events logged by the six members of the “More-Aggressive” driver class.   </a:t>
            </a:r>
          </a:p>
        </p:txBody>
      </p:sp>
      <p:sp>
        <p:nvSpPr>
          <p:cNvPr id="7" name="Slide Number Placeholder 6"/>
          <p:cNvSpPr>
            <a:spLocks noGrp="1"/>
          </p:cNvSpPr>
          <p:nvPr>
            <p:ph type="sldNum" sz="quarter" idx="12"/>
          </p:nvPr>
        </p:nvSpPr>
        <p:spPr/>
        <p:txBody>
          <a:bodyPr/>
          <a:lstStyle/>
          <a:p>
            <a:r>
              <a:rPr lang="en-US" sz="2000" dirty="0"/>
              <a:t>page 12</a:t>
            </a:r>
          </a:p>
        </p:txBody>
      </p:sp>
      <p:sp>
        <p:nvSpPr>
          <p:cNvPr id="8" name="Date Placeholder 7"/>
          <p:cNvSpPr>
            <a:spLocks noGrp="1"/>
          </p:cNvSpPr>
          <p:nvPr>
            <p:ph type="dt" sz="half" idx="10"/>
          </p:nvPr>
        </p:nvSpPr>
        <p:spPr/>
        <p:txBody>
          <a:bodyPr/>
          <a:lstStyle/>
          <a:p>
            <a:fld id="{8A5DF630-DB5A-4CB1-ADC0-7289D3EB69EB}" type="datetime1">
              <a:rPr lang="en-US" sz="2000" smtClean="0"/>
              <a:pPr/>
              <a:t>8/4/2022</a:t>
            </a:fld>
            <a:endParaRPr lang="en-US" sz="2000" dirty="0"/>
          </a:p>
        </p:txBody>
      </p:sp>
      <p:sp>
        <p:nvSpPr>
          <p:cNvPr id="9" name="Footer Placeholder 8"/>
          <p:cNvSpPr>
            <a:spLocks noGrp="1"/>
          </p:cNvSpPr>
          <p:nvPr>
            <p:ph type="ftr" sz="quarter" idx="11"/>
          </p:nvPr>
        </p:nvSpPr>
        <p:spPr>
          <a:xfrm>
            <a:off x="3636085" y="6356350"/>
            <a:ext cx="5163670" cy="365125"/>
          </a:xfrm>
        </p:spPr>
        <p:txBody>
          <a:bodyPr/>
          <a:lstStyle/>
          <a:p>
            <a:r>
              <a:rPr lang="en-US" sz="2000" dirty="0" err="1"/>
              <a:t>nSpace</a:t>
            </a:r>
            <a:r>
              <a:rPr lang="en-US" sz="2000" dirty="0"/>
              <a:t>  Analytics - Adaptive Engine Stop/Start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487" y="307975"/>
            <a:ext cx="10515600" cy="1235075"/>
          </a:xfrm>
        </p:spPr>
        <p:txBody>
          <a:bodyPr/>
          <a:lstStyle/>
          <a:p>
            <a:pPr algn="ctr"/>
            <a:r>
              <a:rPr lang="en-US" b="1" dirty="0"/>
              <a:t>Implementation – Research Phase</a:t>
            </a:r>
          </a:p>
        </p:txBody>
      </p:sp>
      <p:sp>
        <p:nvSpPr>
          <p:cNvPr id="3" name="Content Placeholder 2"/>
          <p:cNvSpPr>
            <a:spLocks noGrp="1"/>
          </p:cNvSpPr>
          <p:nvPr>
            <p:ph idx="1"/>
          </p:nvPr>
        </p:nvSpPr>
        <p:spPr>
          <a:xfrm>
            <a:off x="823912" y="1725613"/>
            <a:ext cx="10515600" cy="4351338"/>
          </a:xfrm>
        </p:spPr>
        <p:txBody>
          <a:bodyPr/>
          <a:lstStyle/>
          <a:p>
            <a:r>
              <a:rPr lang="en-US" dirty="0"/>
              <a:t>The motivation for this research project was the desire to establish Proof of Concept for the proposed Adaptive Stop/Start Algorithm.  </a:t>
            </a:r>
          </a:p>
          <a:p>
            <a:r>
              <a:rPr lang="en-US" dirty="0"/>
              <a:t>The model is build around the </a:t>
            </a:r>
            <a:r>
              <a:rPr lang="en-US" dirty="0" err="1"/>
              <a:t>Scikit</a:t>
            </a:r>
            <a:r>
              <a:rPr lang="en-US" dirty="0"/>
              <a:t>-Learn K-Means and Decision Tree classifiers.  K-Means is used for river/vehicle classification, while Decision Trees are used for prediction of upcoming vehicle stops.  </a:t>
            </a:r>
          </a:p>
          <a:p>
            <a:r>
              <a:rPr lang="en-US" dirty="0"/>
              <a:t>The model is coded in Python in a </a:t>
            </a:r>
            <a:r>
              <a:rPr lang="en-US" dirty="0" err="1"/>
              <a:t>Jupyter</a:t>
            </a:r>
            <a:r>
              <a:rPr lang="en-US" dirty="0"/>
              <a:t> Notebook.  Data cleaning, preparation, normalization and other necessary data-wrangling was performed in SQL Server.</a:t>
            </a:r>
          </a:p>
          <a:p>
            <a:pPr lvl="1"/>
            <a:endParaRPr lang="en-US" dirty="0"/>
          </a:p>
        </p:txBody>
      </p:sp>
      <p:sp>
        <p:nvSpPr>
          <p:cNvPr id="4" name="Slide Number Placeholder 3"/>
          <p:cNvSpPr>
            <a:spLocks noGrp="1"/>
          </p:cNvSpPr>
          <p:nvPr>
            <p:ph type="sldNum" sz="quarter" idx="12"/>
          </p:nvPr>
        </p:nvSpPr>
        <p:spPr/>
        <p:txBody>
          <a:bodyPr/>
          <a:lstStyle/>
          <a:p>
            <a:r>
              <a:rPr lang="en-US" sz="2000" dirty="0"/>
              <a:t>page 13</a:t>
            </a:r>
          </a:p>
        </p:txBody>
      </p:sp>
      <p:sp>
        <p:nvSpPr>
          <p:cNvPr id="5" name="Date Placeholder 4"/>
          <p:cNvSpPr>
            <a:spLocks noGrp="1"/>
          </p:cNvSpPr>
          <p:nvPr>
            <p:ph type="dt" sz="half" idx="10"/>
          </p:nvPr>
        </p:nvSpPr>
        <p:spPr/>
        <p:txBody>
          <a:bodyPr/>
          <a:lstStyle/>
          <a:p>
            <a:fld id="{D14D5A2F-A6D4-407B-9E62-10E7EA3146F1}" type="datetime1">
              <a:rPr lang="en-US" sz="2000" smtClean="0"/>
              <a:pPr/>
              <a:t>8/4/2022</a:t>
            </a:fld>
            <a:endParaRPr lang="en-US" sz="2000" dirty="0"/>
          </a:p>
        </p:txBody>
      </p:sp>
      <p:sp>
        <p:nvSpPr>
          <p:cNvPr id="6" name="Footer Placeholder 5"/>
          <p:cNvSpPr>
            <a:spLocks noGrp="1"/>
          </p:cNvSpPr>
          <p:nvPr>
            <p:ph type="ftr" sz="quarter" idx="11"/>
          </p:nvPr>
        </p:nvSpPr>
        <p:spPr>
          <a:xfrm>
            <a:off x="3399416" y="6356350"/>
            <a:ext cx="5443370" cy="365125"/>
          </a:xfrm>
        </p:spPr>
        <p:txBody>
          <a:bodyPr/>
          <a:lstStyle/>
          <a:p>
            <a:r>
              <a:rPr lang="en-US" sz="2000" dirty="0" err="1"/>
              <a:t>nSpace</a:t>
            </a:r>
            <a:r>
              <a:rPr lang="en-US" sz="2000" dirty="0"/>
              <a:t>  Analytics - Adaptive Engine Stop/Start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3613"/>
          </a:xfrm>
        </p:spPr>
        <p:txBody>
          <a:bodyPr/>
          <a:lstStyle/>
          <a:p>
            <a:pPr algn="ctr"/>
            <a:r>
              <a:rPr lang="en-US" b="1" dirty="0"/>
              <a:t>Implementation – Next Steps</a:t>
            </a:r>
          </a:p>
        </p:txBody>
      </p:sp>
      <p:sp>
        <p:nvSpPr>
          <p:cNvPr id="3" name="Content Placeholder 2"/>
          <p:cNvSpPr>
            <a:spLocks noGrp="1"/>
          </p:cNvSpPr>
          <p:nvPr>
            <p:ph idx="1"/>
          </p:nvPr>
        </p:nvSpPr>
        <p:spPr>
          <a:xfrm>
            <a:off x="542925" y="1171574"/>
            <a:ext cx="11029950" cy="5304529"/>
          </a:xfrm>
        </p:spPr>
        <p:txBody>
          <a:bodyPr>
            <a:normAutofit fontScale="92500"/>
          </a:bodyPr>
          <a:lstStyle/>
          <a:p>
            <a:r>
              <a:rPr lang="en-US" b="1" dirty="0"/>
              <a:t>Fleet Applications</a:t>
            </a:r>
          </a:p>
          <a:p>
            <a:pPr marL="914400" lvl="1" indent="-457200">
              <a:buFont typeface="+mj-lt"/>
              <a:buAutoNum type="arabicPeriod"/>
            </a:pPr>
            <a:r>
              <a:rPr lang="en-US" dirty="0"/>
              <a:t>Required parameters (vehicle sensor data) are extracted from the Controller Area Networks (CAN bus devices) of  all fleet vehicles.  </a:t>
            </a:r>
          </a:p>
          <a:p>
            <a:pPr marL="914400" lvl="1" indent="-457200">
              <a:buFont typeface="+mj-lt"/>
              <a:buAutoNum type="arabicPeriod"/>
            </a:pPr>
            <a:r>
              <a:rPr lang="en-US" dirty="0"/>
              <a:t>Data is transmitted, via modems, to a cloud-based aggregator/processor for driver/vehicle classification and model building.  </a:t>
            </a:r>
          </a:p>
          <a:p>
            <a:pPr marL="914400" lvl="1" indent="-457200">
              <a:buFont typeface="+mj-lt"/>
              <a:buAutoNum type="arabicPeriod"/>
            </a:pPr>
            <a:r>
              <a:rPr lang="en-US" dirty="0"/>
              <a:t>Resulting algorithms are transmitted back to the fleet and installed in the Electronic Control Units (on-board computers) of all vehicles.</a:t>
            </a:r>
          </a:p>
          <a:p>
            <a:pPr marL="914400" lvl="1" indent="-457200">
              <a:buFont typeface="+mj-lt"/>
              <a:buAutoNum type="arabicPeriod"/>
            </a:pPr>
            <a:r>
              <a:rPr lang="en-US" dirty="0"/>
              <a:t>The vehicles will process the algorithms locally, using real-time sensor data extracted from the CAN bus.</a:t>
            </a:r>
          </a:p>
          <a:p>
            <a:pPr marL="914400" lvl="1" indent="-457200">
              <a:buFont typeface="+mj-lt"/>
              <a:buAutoNum type="arabicPeriod"/>
            </a:pPr>
            <a:r>
              <a:rPr lang="en-US" dirty="0"/>
              <a:t>Time-series vehicle data is transmitted back to the aggregator for post-processing and trip analysis </a:t>
            </a:r>
          </a:p>
          <a:p>
            <a:r>
              <a:rPr lang="en-US" dirty="0"/>
              <a:t> </a:t>
            </a:r>
            <a:r>
              <a:rPr lang="en-US" b="1" dirty="0"/>
              <a:t>Non-Fleet Vehicles</a:t>
            </a:r>
          </a:p>
          <a:p>
            <a:pPr lvl="1"/>
            <a:r>
              <a:rPr lang="en-US" dirty="0"/>
              <a:t>Since independently-operated vehicles functions as classes of size = 1, the classification step is not needed.  The stop/start algorithm, without classification, is installed on stand-alone host vehicles for local processing  (similar to Step 4, above ).</a:t>
            </a:r>
          </a:p>
          <a:p>
            <a:pPr lvl="1"/>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r>
              <a:rPr lang="en-US" sz="2000" dirty="0"/>
              <a:t>page 14</a:t>
            </a:r>
          </a:p>
        </p:txBody>
      </p:sp>
      <p:sp>
        <p:nvSpPr>
          <p:cNvPr id="5" name="Date Placeholder 4"/>
          <p:cNvSpPr>
            <a:spLocks noGrp="1"/>
          </p:cNvSpPr>
          <p:nvPr>
            <p:ph type="dt" sz="half" idx="10"/>
          </p:nvPr>
        </p:nvSpPr>
        <p:spPr/>
        <p:txBody>
          <a:bodyPr/>
          <a:lstStyle/>
          <a:p>
            <a:fld id="{5C257898-82BE-4784-A9EF-3C646B472050}" type="datetime1">
              <a:rPr lang="en-US" sz="2000" smtClean="0"/>
              <a:pPr/>
              <a:t>8/4/2022</a:t>
            </a:fld>
            <a:endParaRPr lang="en-US" sz="2000" dirty="0"/>
          </a:p>
        </p:txBody>
      </p:sp>
      <p:sp>
        <p:nvSpPr>
          <p:cNvPr id="6" name="Footer Placeholder 5"/>
          <p:cNvSpPr>
            <a:spLocks noGrp="1"/>
          </p:cNvSpPr>
          <p:nvPr>
            <p:ph type="ftr" sz="quarter" idx="11"/>
          </p:nvPr>
        </p:nvSpPr>
        <p:spPr>
          <a:xfrm>
            <a:off x="3259567" y="6356350"/>
            <a:ext cx="5905948" cy="365125"/>
          </a:xfrm>
        </p:spPr>
        <p:txBody>
          <a:bodyPr/>
          <a:lstStyle/>
          <a:p>
            <a:r>
              <a:rPr lang="en-US" sz="2000" dirty="0" err="1"/>
              <a:t>nSpace</a:t>
            </a:r>
            <a:r>
              <a:rPr lang="en-US" sz="2000" dirty="0"/>
              <a:t>  Analytics - Adaptive Engine Stop/Start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73219"/>
          </a:xfrm>
        </p:spPr>
        <p:txBody>
          <a:bodyPr/>
          <a:lstStyle/>
          <a:p>
            <a:pPr algn="ctr"/>
            <a:r>
              <a:rPr lang="en-US" b="1" dirty="0"/>
              <a:t>Algorithm Description</a:t>
            </a:r>
          </a:p>
        </p:txBody>
      </p:sp>
      <p:sp>
        <p:nvSpPr>
          <p:cNvPr id="3" name="Content Placeholder 2"/>
          <p:cNvSpPr>
            <a:spLocks noGrp="1"/>
          </p:cNvSpPr>
          <p:nvPr>
            <p:ph idx="1"/>
          </p:nvPr>
        </p:nvSpPr>
        <p:spPr>
          <a:xfrm>
            <a:off x="742277" y="1344706"/>
            <a:ext cx="10800677" cy="5066852"/>
          </a:xfrm>
        </p:spPr>
        <p:txBody>
          <a:bodyPr>
            <a:normAutofit fontScale="85000" lnSpcReduction="20000"/>
          </a:bodyPr>
          <a:lstStyle/>
          <a:p>
            <a:r>
              <a:rPr lang="en-US" dirty="0"/>
              <a:t>The Adaptive Stop/Start Algorithm predicts instances in which a vehicle is expected to come to a stop within 15 seconds.  In such cases, the vehicle’s internal combustion engine is immediately shut down.  The engine is restarted when the driver depresses the accelerator pedal.</a:t>
            </a:r>
          </a:p>
          <a:p>
            <a:r>
              <a:rPr lang="en-US" dirty="0"/>
              <a:t>Current engine stop/start technology does not stop a vehicle’s engine until the vehicle has come to a full stop.  Adaptive Engine Stop/Start builds on this rudimentary technology, further improving fuel economy and emissions reductions by shutting down the engine while the vehicle is approaching a stop but is still in motion.</a:t>
            </a:r>
          </a:p>
          <a:p>
            <a:r>
              <a:rPr lang="en-US" dirty="0"/>
              <a:t>Advancing engine shutoff to occur 15 seconds before vehicle stop provides clear improvement in fuel savings and emissions reduction at each engine stop event.  More importantly, the technology represents a significant advance in the utilization of machine learning and predictive modeling in automotive applications, as the current stop/start approach involves little use of artificial intelligence.  </a:t>
            </a:r>
          </a:p>
          <a:p>
            <a:r>
              <a:rPr lang="en-US" dirty="0"/>
              <a:t>Looking to the future, the predictive model employed in Adaptive Stop/Start can be extended far beyond mobility applications to almost any domain in which data-driven predictions of upcoming events would be useful.</a:t>
            </a:r>
          </a:p>
        </p:txBody>
      </p:sp>
      <p:sp>
        <p:nvSpPr>
          <p:cNvPr id="4" name="Slide Number Placeholder 3"/>
          <p:cNvSpPr>
            <a:spLocks noGrp="1"/>
          </p:cNvSpPr>
          <p:nvPr>
            <p:ph type="sldNum" sz="quarter" idx="12"/>
          </p:nvPr>
        </p:nvSpPr>
        <p:spPr/>
        <p:txBody>
          <a:bodyPr/>
          <a:lstStyle/>
          <a:p>
            <a:r>
              <a:rPr lang="en-US" sz="2000" dirty="0"/>
              <a:t>page </a:t>
            </a:r>
            <a:fld id="{FF80CCAB-A574-4942-B6A3-27192F528004}" type="slidenum">
              <a:rPr lang="en-US" sz="2000" smtClean="0"/>
              <a:pPr/>
              <a:t>2</a:t>
            </a:fld>
            <a:endParaRPr lang="en-US" sz="2000" dirty="0"/>
          </a:p>
        </p:txBody>
      </p:sp>
      <p:sp>
        <p:nvSpPr>
          <p:cNvPr id="5" name="Date Placeholder 4"/>
          <p:cNvSpPr>
            <a:spLocks noGrp="1"/>
          </p:cNvSpPr>
          <p:nvPr>
            <p:ph type="dt" sz="half" idx="10"/>
          </p:nvPr>
        </p:nvSpPr>
        <p:spPr/>
        <p:txBody>
          <a:bodyPr/>
          <a:lstStyle/>
          <a:p>
            <a:fld id="{4AA0BF4D-3B6D-4DCF-AB8C-675A8CB01616}" type="datetime1">
              <a:rPr lang="en-US" sz="2000" smtClean="0"/>
              <a:pPr/>
              <a:t>8/4/2022</a:t>
            </a:fld>
            <a:endParaRPr lang="en-US" sz="2000" dirty="0"/>
          </a:p>
        </p:txBody>
      </p:sp>
      <p:sp>
        <p:nvSpPr>
          <p:cNvPr id="6" name="Footer Placeholder 5"/>
          <p:cNvSpPr>
            <a:spLocks noGrp="1"/>
          </p:cNvSpPr>
          <p:nvPr>
            <p:ph type="ftr" sz="quarter" idx="11"/>
          </p:nvPr>
        </p:nvSpPr>
        <p:spPr>
          <a:xfrm>
            <a:off x="3506993" y="6356350"/>
            <a:ext cx="5400339" cy="365125"/>
          </a:xfrm>
        </p:spPr>
        <p:txBody>
          <a:bodyPr/>
          <a:lstStyle/>
          <a:p>
            <a:r>
              <a:rPr lang="en-US" sz="2000" dirty="0" err="1"/>
              <a:t>nSpace</a:t>
            </a:r>
            <a:r>
              <a:rPr lang="en-US" sz="2000" dirty="0"/>
              <a:t>  Analytics - Adaptive Engine Stop/Start</a:t>
            </a:r>
          </a:p>
        </p:txBody>
      </p:sp>
    </p:spTree>
    <p:extLst>
      <p:ext uri="{BB962C8B-B14F-4D97-AF65-F5344CB8AC3E}">
        <p14:creationId xmlns:p14="http://schemas.microsoft.com/office/powerpoint/2010/main" val="1971039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Algorithm Scope</a:t>
            </a:r>
          </a:p>
        </p:txBody>
      </p:sp>
      <p:sp>
        <p:nvSpPr>
          <p:cNvPr id="3" name="Content Placeholder 2"/>
          <p:cNvSpPr>
            <a:spLocks noGrp="1"/>
          </p:cNvSpPr>
          <p:nvPr>
            <p:ph idx="1"/>
          </p:nvPr>
        </p:nvSpPr>
        <p:spPr/>
        <p:txBody>
          <a:bodyPr/>
          <a:lstStyle/>
          <a:p>
            <a:pPr marL="0" indent="0">
              <a:buNone/>
            </a:pPr>
            <a:r>
              <a:rPr lang="en-US" dirty="0"/>
              <a:t>The Adaptive Engine Stop/Start Engine addresses the challenges of improving fuel economy and minimizing carbon emissions from two important perspectives:</a:t>
            </a:r>
          </a:p>
          <a:p>
            <a:pPr marL="971550" lvl="1" indent="-514350">
              <a:buFont typeface="+mj-lt"/>
              <a:buAutoNum type="arabicPeriod"/>
            </a:pPr>
            <a:r>
              <a:rPr lang="en-US" b="1" dirty="0"/>
              <a:t>Single Vehicle Performance Enhancement </a:t>
            </a:r>
            <a:r>
              <a:rPr lang="en-US" dirty="0"/>
              <a:t>– The proposed algorithm provides a mechanism that can be optimized for an individual vehicle.  This is the perspective of concern to independent drivers and  vehicle owners.</a:t>
            </a:r>
          </a:p>
          <a:p>
            <a:pPr marL="971550" lvl="1" indent="-514350">
              <a:buFont typeface="+mj-lt"/>
              <a:buAutoNum type="arabicPeriod"/>
            </a:pPr>
            <a:r>
              <a:rPr lang="en-US" b="1" dirty="0"/>
              <a:t>Optimization of Fleet Performance </a:t>
            </a:r>
            <a:r>
              <a:rPr lang="en-US" dirty="0"/>
              <a:t>– Because it classifies vehicle/driver pairs into clusters that exhibit common characteristics, Adaptive Stop/Start provides an opportunity to improve performance of collections of vehicles.  This is a perspective of importance to both fleet operators and vehicle manufacturers. </a:t>
            </a:r>
          </a:p>
          <a:p>
            <a:pPr marL="971550" lvl="1"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r>
              <a:rPr lang="en-US" sz="2000" dirty="0"/>
              <a:t>page 3</a:t>
            </a:r>
          </a:p>
        </p:txBody>
      </p:sp>
      <p:sp>
        <p:nvSpPr>
          <p:cNvPr id="5" name="Date Placeholder 4"/>
          <p:cNvSpPr>
            <a:spLocks noGrp="1"/>
          </p:cNvSpPr>
          <p:nvPr>
            <p:ph type="dt" sz="half" idx="10"/>
          </p:nvPr>
        </p:nvSpPr>
        <p:spPr/>
        <p:txBody>
          <a:bodyPr/>
          <a:lstStyle/>
          <a:p>
            <a:fld id="{78C20B1C-A7C3-4527-BF81-5BF8E8A02BED}" type="datetime1">
              <a:rPr lang="en-US" sz="2000" smtClean="0"/>
              <a:pPr/>
              <a:t>8/4/2022</a:t>
            </a:fld>
            <a:endParaRPr lang="en-US" sz="2000" dirty="0"/>
          </a:p>
        </p:txBody>
      </p:sp>
      <p:sp>
        <p:nvSpPr>
          <p:cNvPr id="6" name="Footer Placeholder 5"/>
          <p:cNvSpPr>
            <a:spLocks noGrp="1"/>
          </p:cNvSpPr>
          <p:nvPr>
            <p:ph type="ftr" sz="quarter" idx="11"/>
          </p:nvPr>
        </p:nvSpPr>
        <p:spPr>
          <a:xfrm>
            <a:off x="3517751" y="6356350"/>
            <a:ext cx="5518673" cy="365125"/>
          </a:xfrm>
        </p:spPr>
        <p:txBody>
          <a:bodyPr/>
          <a:lstStyle/>
          <a:p>
            <a:r>
              <a:rPr lang="en-US" sz="2000" dirty="0" err="1"/>
              <a:t>nSpace</a:t>
            </a:r>
            <a:r>
              <a:rPr lang="en-US" sz="2000" dirty="0"/>
              <a:t>  Analytics - Adaptive Engine Stop/Start</a:t>
            </a:r>
          </a:p>
        </p:txBody>
      </p:sp>
    </p:spTree>
    <p:extLst>
      <p:ext uri="{BB962C8B-B14F-4D97-AF65-F5344CB8AC3E}">
        <p14:creationId xmlns:p14="http://schemas.microsoft.com/office/powerpoint/2010/main" val="1445670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Algorithm Components</a:t>
            </a:r>
          </a:p>
        </p:txBody>
      </p:sp>
      <p:sp>
        <p:nvSpPr>
          <p:cNvPr id="3" name="Content Placeholder 2"/>
          <p:cNvSpPr>
            <a:spLocks noGrp="1"/>
          </p:cNvSpPr>
          <p:nvPr>
            <p:ph idx="1"/>
          </p:nvPr>
        </p:nvSpPr>
        <p:spPr>
          <a:xfrm>
            <a:off x="451945" y="1618592"/>
            <a:ext cx="11109434" cy="4782208"/>
          </a:xfrm>
        </p:spPr>
        <p:txBody>
          <a:bodyPr>
            <a:normAutofit lnSpcReduction="10000"/>
          </a:bodyPr>
          <a:lstStyle/>
          <a:p>
            <a:pPr marL="0" indent="0">
              <a:buNone/>
            </a:pPr>
            <a:r>
              <a:rPr lang="en-US" dirty="0"/>
              <a:t>Adaptive Engine Stop/Start is implemented via a novel two-step Artificial Intelligence Machine Learning model:</a:t>
            </a:r>
          </a:p>
          <a:p>
            <a:pPr marL="914400" lvl="1" indent="-457200">
              <a:buFont typeface="+mj-lt"/>
              <a:buAutoNum type="arabicPeriod"/>
            </a:pPr>
            <a:r>
              <a:rPr lang="en-US" b="1" dirty="0"/>
              <a:t>Driver/Vehicle Classification </a:t>
            </a:r>
            <a:r>
              <a:rPr lang="en-US" dirty="0"/>
              <a:t>– Using a K-Means Unsupervised Learning Clustering model, driver/vehicle pairs are classified into clusters based on their speed and acceleration through a set of controlled intersections.  Such pre-classification leads to far greater accuracy in the subsequent prediction step than might otherwise be experienced. The three driver/ vehicle classes are:</a:t>
            </a:r>
          </a:p>
          <a:p>
            <a:pPr lvl="2"/>
            <a:r>
              <a:rPr lang="en-US" dirty="0"/>
              <a:t>Less-Aggressive </a:t>
            </a:r>
          </a:p>
          <a:p>
            <a:pPr lvl="2"/>
            <a:r>
              <a:rPr lang="en-US" dirty="0"/>
              <a:t>Average </a:t>
            </a:r>
          </a:p>
          <a:p>
            <a:pPr lvl="2"/>
            <a:r>
              <a:rPr lang="en-US" dirty="0"/>
              <a:t>More-Aggressive		</a:t>
            </a:r>
          </a:p>
          <a:p>
            <a:pPr marL="914400" lvl="1" indent="-457200">
              <a:buFont typeface="+mj-lt"/>
              <a:buAutoNum type="arabicPeriod"/>
            </a:pPr>
            <a:r>
              <a:rPr lang="en-US" b="1" dirty="0"/>
              <a:t>Prediction of Upcoming Vehicle Stops </a:t>
            </a:r>
            <a:r>
              <a:rPr lang="en-US" dirty="0"/>
              <a:t>– A CART Decision Tree Supervised Learning Model uses a mix of vehicle sensor data and driver input data to predict situations in which a vehicle will come to a full stop in </a:t>
            </a:r>
            <a:r>
              <a:rPr lang="en-US"/>
              <a:t>15 seconds.</a:t>
            </a:r>
            <a:endParaRPr lang="en-US" dirty="0"/>
          </a:p>
          <a:p>
            <a:pPr marL="457200" lvl="1" indent="0">
              <a:buNone/>
            </a:pPr>
            <a:r>
              <a:rPr lang="en-US" dirty="0"/>
              <a:t> </a:t>
            </a:r>
          </a:p>
        </p:txBody>
      </p:sp>
      <p:sp>
        <p:nvSpPr>
          <p:cNvPr id="4" name="Slide Number Placeholder 3"/>
          <p:cNvSpPr>
            <a:spLocks noGrp="1"/>
          </p:cNvSpPr>
          <p:nvPr>
            <p:ph type="sldNum" sz="quarter" idx="12"/>
          </p:nvPr>
        </p:nvSpPr>
        <p:spPr/>
        <p:txBody>
          <a:bodyPr/>
          <a:lstStyle/>
          <a:p>
            <a:r>
              <a:rPr lang="en-US" sz="2000" dirty="0"/>
              <a:t>page 4</a:t>
            </a:r>
          </a:p>
        </p:txBody>
      </p:sp>
      <p:sp>
        <p:nvSpPr>
          <p:cNvPr id="5" name="Date Placeholder 4"/>
          <p:cNvSpPr>
            <a:spLocks noGrp="1"/>
          </p:cNvSpPr>
          <p:nvPr>
            <p:ph type="dt" sz="half" idx="10"/>
          </p:nvPr>
        </p:nvSpPr>
        <p:spPr/>
        <p:txBody>
          <a:bodyPr/>
          <a:lstStyle/>
          <a:p>
            <a:fld id="{0C680CCF-B51A-4AA9-B85D-103C1F25DA8B}" type="datetime1">
              <a:rPr lang="en-US" sz="2000" smtClean="0"/>
              <a:pPr/>
              <a:t>8/4/2022</a:t>
            </a:fld>
            <a:endParaRPr lang="en-US" sz="2000" dirty="0"/>
          </a:p>
        </p:txBody>
      </p:sp>
      <p:sp>
        <p:nvSpPr>
          <p:cNvPr id="6" name="Footer Placeholder 5"/>
          <p:cNvSpPr>
            <a:spLocks noGrp="1"/>
          </p:cNvSpPr>
          <p:nvPr>
            <p:ph type="ftr" sz="quarter" idx="11"/>
          </p:nvPr>
        </p:nvSpPr>
        <p:spPr>
          <a:xfrm>
            <a:off x="3485477" y="6356350"/>
            <a:ext cx="5335793" cy="365125"/>
          </a:xfrm>
        </p:spPr>
        <p:txBody>
          <a:bodyPr/>
          <a:lstStyle/>
          <a:p>
            <a:r>
              <a:rPr lang="en-US" sz="2000" dirty="0" err="1"/>
              <a:t>nSpace</a:t>
            </a:r>
            <a:r>
              <a:rPr lang="en-US" sz="2000" dirty="0"/>
              <a:t>  Analytics - Adaptive Engine Stop/Start</a:t>
            </a:r>
          </a:p>
        </p:txBody>
      </p:sp>
    </p:spTree>
    <p:extLst>
      <p:ext uri="{BB962C8B-B14F-4D97-AF65-F5344CB8AC3E}">
        <p14:creationId xmlns:p14="http://schemas.microsoft.com/office/powerpoint/2010/main" val="4024401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Research Database </a:t>
            </a:r>
          </a:p>
        </p:txBody>
      </p:sp>
      <p:sp>
        <p:nvSpPr>
          <p:cNvPr id="3" name="Content Placeholder 2"/>
          <p:cNvSpPr>
            <a:spLocks noGrp="1"/>
          </p:cNvSpPr>
          <p:nvPr>
            <p:ph idx="1"/>
          </p:nvPr>
        </p:nvSpPr>
        <p:spPr>
          <a:xfrm>
            <a:off x="838200" y="1828801"/>
            <a:ext cx="10515600" cy="4617104"/>
          </a:xfrm>
        </p:spPr>
        <p:txBody>
          <a:bodyPr>
            <a:normAutofit fontScale="92500" lnSpcReduction="10000"/>
          </a:bodyPr>
          <a:lstStyle/>
          <a:p>
            <a:r>
              <a:rPr lang="en-US" dirty="0"/>
              <a:t>The Adaptive Stop/Start Algorithm is built on data extracted from the </a:t>
            </a:r>
            <a:r>
              <a:rPr lang="en-US" i="1" dirty="0"/>
              <a:t>Strategic Highway Research Project (SHRP2) Naturalistic Driving Database</a:t>
            </a:r>
          </a:p>
          <a:p>
            <a:pPr lvl="1"/>
            <a:r>
              <a:rPr lang="en-US" dirty="0"/>
              <a:t>Incorporates data from 3,000 driving trips in urban and rural areas of 6 U.S. regions.</a:t>
            </a:r>
          </a:p>
          <a:p>
            <a:pPr lvl="1"/>
            <a:r>
              <a:rPr lang="en-US" dirty="0"/>
              <a:t>This database was created by the </a:t>
            </a:r>
            <a:r>
              <a:rPr lang="en-US" i="1" dirty="0"/>
              <a:t>Virginia Tech Transportation Institute</a:t>
            </a:r>
            <a:r>
              <a:rPr lang="en-US" dirty="0"/>
              <a:t> in 2015</a:t>
            </a:r>
          </a:p>
          <a:p>
            <a:pPr lvl="1"/>
            <a:r>
              <a:rPr lang="en-US" dirty="0"/>
              <a:t>The following major components of the database are used:</a:t>
            </a:r>
          </a:p>
          <a:p>
            <a:r>
              <a:rPr lang="en-US" b="1" dirty="0"/>
              <a:t>Intersection Dataset </a:t>
            </a:r>
            <a:r>
              <a:rPr lang="en-US" dirty="0"/>
              <a:t>– This dataset of more than 30,000 intersections is used to classify vehicle/driver pairs based on their speed and acceleration through controlled intersections.</a:t>
            </a:r>
          </a:p>
          <a:p>
            <a:r>
              <a:rPr lang="en-US" b="1" dirty="0"/>
              <a:t>Time-Series Driving Dataset </a:t>
            </a:r>
            <a:r>
              <a:rPr lang="en-US" dirty="0"/>
              <a:t>– From this dataset of more 40,000 miles of naturalistic driving, time-series data for 16 vehicle/driver pairs is utilized. Each of these time-series sequences ends at a stop at an intersection identified in the Intersection Dataset.</a:t>
            </a:r>
          </a:p>
        </p:txBody>
      </p:sp>
      <p:sp>
        <p:nvSpPr>
          <p:cNvPr id="4" name="Slide Number Placeholder 3"/>
          <p:cNvSpPr>
            <a:spLocks noGrp="1"/>
          </p:cNvSpPr>
          <p:nvPr>
            <p:ph type="sldNum" sz="quarter" idx="12"/>
          </p:nvPr>
        </p:nvSpPr>
        <p:spPr/>
        <p:txBody>
          <a:bodyPr/>
          <a:lstStyle/>
          <a:p>
            <a:r>
              <a:rPr lang="en-US" sz="2000" dirty="0"/>
              <a:t>page 5</a:t>
            </a:r>
          </a:p>
        </p:txBody>
      </p:sp>
      <p:sp>
        <p:nvSpPr>
          <p:cNvPr id="5" name="Date Placeholder 4"/>
          <p:cNvSpPr>
            <a:spLocks noGrp="1"/>
          </p:cNvSpPr>
          <p:nvPr>
            <p:ph type="dt" sz="half" idx="10"/>
          </p:nvPr>
        </p:nvSpPr>
        <p:spPr/>
        <p:txBody>
          <a:bodyPr/>
          <a:lstStyle/>
          <a:p>
            <a:fld id="{268C703A-8019-41A6-B9BE-D84FBA24785C}" type="datetime1">
              <a:rPr lang="en-US" sz="2000" smtClean="0"/>
              <a:pPr/>
              <a:t>8/4/2022</a:t>
            </a:fld>
            <a:endParaRPr lang="en-US" sz="2000" dirty="0"/>
          </a:p>
        </p:txBody>
      </p:sp>
      <p:sp>
        <p:nvSpPr>
          <p:cNvPr id="6" name="Footer Placeholder 5"/>
          <p:cNvSpPr>
            <a:spLocks noGrp="1"/>
          </p:cNvSpPr>
          <p:nvPr>
            <p:ph type="ftr" sz="quarter" idx="11"/>
          </p:nvPr>
        </p:nvSpPr>
        <p:spPr>
          <a:xfrm>
            <a:off x="3496235" y="6356350"/>
            <a:ext cx="5325036" cy="365125"/>
          </a:xfrm>
        </p:spPr>
        <p:txBody>
          <a:bodyPr/>
          <a:lstStyle/>
          <a:p>
            <a:r>
              <a:rPr lang="en-US" sz="2000" dirty="0" err="1"/>
              <a:t>nSpace</a:t>
            </a:r>
            <a:r>
              <a:rPr lang="en-US" sz="2000" dirty="0"/>
              <a:t>  Analytics - Adaptive Engine Stop/Start</a:t>
            </a:r>
          </a:p>
        </p:txBody>
      </p:sp>
    </p:spTree>
    <p:extLst>
      <p:ext uri="{BB962C8B-B14F-4D97-AF65-F5344CB8AC3E}">
        <p14:creationId xmlns:p14="http://schemas.microsoft.com/office/powerpoint/2010/main" val="86005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487" y="193676"/>
            <a:ext cx="10515600" cy="860574"/>
          </a:xfrm>
        </p:spPr>
        <p:txBody>
          <a:bodyPr/>
          <a:lstStyle/>
          <a:p>
            <a:pPr algn="ctr"/>
            <a:r>
              <a:rPr lang="en-US" b="1" dirty="0"/>
              <a:t>Decision Tree Representation – Sample Node</a:t>
            </a:r>
          </a:p>
        </p:txBody>
      </p:sp>
      <p:sp>
        <p:nvSpPr>
          <p:cNvPr id="3" name="Content Placeholder 2"/>
          <p:cNvSpPr>
            <a:spLocks noGrp="1"/>
          </p:cNvSpPr>
          <p:nvPr>
            <p:ph idx="1"/>
          </p:nvPr>
        </p:nvSpPr>
        <p:spPr>
          <a:xfrm>
            <a:off x="430306" y="1497725"/>
            <a:ext cx="11209468" cy="5174538"/>
          </a:xfrm>
        </p:spPr>
        <p:txBody>
          <a:bodyPr>
            <a:normAutofit fontScale="92500" lnSpcReduction="10000"/>
          </a:bodyPr>
          <a:lstStyle/>
          <a:p>
            <a:pPr marL="971550" lvl="1" indent="-514350">
              <a:buNone/>
            </a:pPr>
            <a:endParaRPr lang="en-US" dirty="0"/>
          </a:p>
          <a:p>
            <a:pPr marL="971550" lvl="1" indent="-514350">
              <a:buNone/>
            </a:pPr>
            <a:endParaRPr lang="en-US" dirty="0"/>
          </a:p>
          <a:p>
            <a:pPr marL="971550" lvl="1" indent="-514350">
              <a:buNone/>
            </a:pPr>
            <a:endParaRPr lang="en-US" dirty="0"/>
          </a:p>
          <a:p>
            <a:pPr marL="971550" lvl="1" indent="-514350">
              <a:buNone/>
            </a:pPr>
            <a:endParaRPr lang="en-US" dirty="0"/>
          </a:p>
          <a:p>
            <a:pPr marL="971550" lvl="1" indent="-514350">
              <a:buNone/>
            </a:pPr>
            <a:endParaRPr lang="en-US" dirty="0"/>
          </a:p>
          <a:p>
            <a:pPr marL="971550" lvl="1" indent="-514350">
              <a:buNone/>
            </a:pPr>
            <a:endParaRPr lang="en-US" dirty="0"/>
          </a:p>
          <a:p>
            <a:pPr marL="971550" lvl="1" indent="-514350">
              <a:buNone/>
            </a:pPr>
            <a:endParaRPr lang="en-US" dirty="0"/>
          </a:p>
          <a:p>
            <a:pPr marL="971550" lvl="1" indent="-514350">
              <a:buNone/>
            </a:pPr>
            <a:endParaRPr lang="en-US" dirty="0"/>
          </a:p>
          <a:p>
            <a:pPr marL="514350" indent="-514350">
              <a:buNone/>
            </a:pPr>
            <a:endParaRPr lang="en-US" dirty="0"/>
          </a:p>
          <a:p>
            <a:pPr marL="514350" indent="-514350"/>
            <a:endParaRPr lang="en-US" dirty="0"/>
          </a:p>
          <a:p>
            <a:pPr marL="514350" indent="-514350"/>
            <a:endParaRPr lang="en-US" dirty="0"/>
          </a:p>
          <a:p>
            <a:pPr marL="514350" indent="-514350"/>
            <a:r>
              <a:rPr lang="en-US" dirty="0"/>
              <a:t>This Abbreviated representation shows Depth 0 and Depth 1 only		</a:t>
            </a:r>
          </a:p>
          <a:p>
            <a:pPr marL="514350" indent="-514350"/>
            <a:r>
              <a:rPr lang="en-US" dirty="0"/>
              <a:t>Greater depth of Full Trees (slides 11 – 13)  improve model accuracy</a:t>
            </a:r>
          </a:p>
          <a:p>
            <a:pPr marL="971550" lvl="1" indent="-514350">
              <a:buNone/>
            </a:pPr>
            <a:endParaRPr lang="en-US" dirty="0"/>
          </a:p>
        </p:txBody>
      </p:sp>
      <p:sp>
        <p:nvSpPr>
          <p:cNvPr id="4" name="Slide Number Placeholder 3"/>
          <p:cNvSpPr>
            <a:spLocks noGrp="1"/>
          </p:cNvSpPr>
          <p:nvPr>
            <p:ph type="sldNum" sz="quarter" idx="12"/>
          </p:nvPr>
        </p:nvSpPr>
        <p:spPr/>
        <p:txBody>
          <a:bodyPr/>
          <a:lstStyle/>
          <a:p>
            <a:r>
              <a:rPr lang="en-US" sz="2000" dirty="0"/>
              <a:t>page 6</a:t>
            </a:r>
          </a:p>
        </p:txBody>
      </p:sp>
      <p:sp>
        <p:nvSpPr>
          <p:cNvPr id="8" name="TextBox 7"/>
          <p:cNvSpPr txBox="1"/>
          <p:nvPr/>
        </p:nvSpPr>
        <p:spPr>
          <a:xfrm>
            <a:off x="5688888" y="1417914"/>
            <a:ext cx="2786063" cy="1446550"/>
          </a:xfrm>
          <a:prstGeom prst="rect">
            <a:avLst/>
          </a:prstGeom>
          <a:solidFill>
            <a:schemeClr val="accent6">
              <a:lumMod val="20000"/>
              <a:lumOff val="80000"/>
            </a:schemeClr>
          </a:solidFill>
          <a:ln w="31750">
            <a:solidFill>
              <a:schemeClr val="tx1"/>
            </a:solidFill>
          </a:ln>
        </p:spPr>
        <p:txBody>
          <a:bodyPr wrap="square" rtlCol="0">
            <a:spAutoFit/>
          </a:bodyPr>
          <a:lstStyle/>
          <a:p>
            <a:pPr algn="ctr"/>
            <a:r>
              <a:rPr lang="en-US" sz="2200" dirty="0"/>
              <a:t>speed &lt;= 0.703</a:t>
            </a:r>
          </a:p>
          <a:p>
            <a:pPr algn="ctr"/>
            <a:r>
              <a:rPr lang="en-US" sz="2200" dirty="0" err="1"/>
              <a:t>gini</a:t>
            </a:r>
            <a:r>
              <a:rPr lang="en-US" sz="2200" dirty="0"/>
              <a:t> = 0.5</a:t>
            </a:r>
          </a:p>
          <a:p>
            <a:pPr algn="ctr"/>
            <a:r>
              <a:rPr lang="en-US" sz="2200" dirty="0"/>
              <a:t>samples = 1083</a:t>
            </a:r>
          </a:p>
          <a:p>
            <a:pPr algn="ctr"/>
            <a:r>
              <a:rPr lang="en-US" sz="2200" dirty="0"/>
              <a:t>value = [548, 536]</a:t>
            </a:r>
          </a:p>
        </p:txBody>
      </p:sp>
      <p:sp>
        <p:nvSpPr>
          <p:cNvPr id="10" name="TextBox 9"/>
          <p:cNvSpPr txBox="1"/>
          <p:nvPr/>
        </p:nvSpPr>
        <p:spPr>
          <a:xfrm>
            <a:off x="2795423" y="3997052"/>
            <a:ext cx="3195473" cy="1446550"/>
          </a:xfrm>
          <a:prstGeom prst="rect">
            <a:avLst/>
          </a:prstGeom>
          <a:solidFill>
            <a:schemeClr val="accent6">
              <a:lumMod val="20000"/>
              <a:lumOff val="80000"/>
            </a:schemeClr>
          </a:solidFill>
          <a:ln w="31750">
            <a:solidFill>
              <a:schemeClr val="tx1"/>
            </a:solidFill>
          </a:ln>
        </p:spPr>
        <p:txBody>
          <a:bodyPr wrap="square" rtlCol="0">
            <a:spAutoFit/>
          </a:bodyPr>
          <a:lstStyle/>
          <a:p>
            <a:pPr algn="ctr"/>
            <a:r>
              <a:rPr lang="en-US" sz="2200" dirty="0" err="1"/>
              <a:t>gasPedalPosition</a:t>
            </a:r>
            <a:r>
              <a:rPr lang="en-US" sz="2200" dirty="0"/>
              <a:t> &lt;= 1.373</a:t>
            </a:r>
          </a:p>
          <a:p>
            <a:pPr algn="ctr"/>
            <a:r>
              <a:rPr lang="en-US" sz="2200" dirty="0" err="1"/>
              <a:t>Gini</a:t>
            </a:r>
            <a:r>
              <a:rPr lang="en-US" sz="2200" dirty="0"/>
              <a:t> = 0.397</a:t>
            </a:r>
          </a:p>
          <a:p>
            <a:pPr algn="ctr"/>
            <a:r>
              <a:rPr lang="en-US" sz="2200" dirty="0"/>
              <a:t>Samples = 711</a:t>
            </a:r>
          </a:p>
          <a:p>
            <a:pPr algn="ctr"/>
            <a:r>
              <a:rPr lang="en-US" sz="2200" dirty="0"/>
              <a:t>Value = [194, 317]</a:t>
            </a:r>
          </a:p>
        </p:txBody>
      </p:sp>
      <p:sp>
        <p:nvSpPr>
          <p:cNvPr id="12" name="TextBox 11"/>
          <p:cNvSpPr txBox="1"/>
          <p:nvPr/>
        </p:nvSpPr>
        <p:spPr>
          <a:xfrm>
            <a:off x="8251770" y="3956160"/>
            <a:ext cx="2254469" cy="1446550"/>
          </a:xfrm>
          <a:prstGeom prst="rect">
            <a:avLst/>
          </a:prstGeom>
          <a:solidFill>
            <a:schemeClr val="accent6">
              <a:lumMod val="20000"/>
              <a:lumOff val="80000"/>
            </a:schemeClr>
          </a:solidFill>
          <a:ln w="31750">
            <a:solidFill>
              <a:schemeClr val="tx1"/>
            </a:solidFill>
          </a:ln>
        </p:spPr>
        <p:txBody>
          <a:bodyPr wrap="square" rtlCol="0">
            <a:spAutoFit/>
          </a:bodyPr>
          <a:lstStyle/>
          <a:p>
            <a:pPr algn="ctr"/>
            <a:r>
              <a:rPr lang="en-US" sz="2200" dirty="0" err="1"/>
              <a:t>engRPM</a:t>
            </a:r>
            <a:r>
              <a:rPr lang="en-US" sz="2200" dirty="0"/>
              <a:t> &lt;= 0.562</a:t>
            </a:r>
          </a:p>
          <a:p>
            <a:pPr algn="ctr"/>
            <a:r>
              <a:rPr lang="en-US" sz="2200" dirty="0" err="1"/>
              <a:t>gini</a:t>
            </a:r>
            <a:r>
              <a:rPr lang="en-US" sz="2200" dirty="0"/>
              <a:t> = 0.097</a:t>
            </a:r>
          </a:p>
          <a:p>
            <a:pPr algn="ctr"/>
            <a:r>
              <a:rPr lang="en-US" sz="2200" dirty="0"/>
              <a:t>Samples = 373</a:t>
            </a:r>
          </a:p>
          <a:p>
            <a:pPr algn="ctr"/>
            <a:r>
              <a:rPr lang="en-US" sz="2200" dirty="0"/>
              <a:t>Value = [354, 19]</a:t>
            </a:r>
          </a:p>
        </p:txBody>
      </p:sp>
      <p:cxnSp>
        <p:nvCxnSpPr>
          <p:cNvPr id="27" name="Straight Arrow Connector 26"/>
          <p:cNvCxnSpPr/>
          <p:nvPr/>
        </p:nvCxnSpPr>
        <p:spPr>
          <a:xfrm flipH="1">
            <a:off x="5414964" y="2843213"/>
            <a:ext cx="771524" cy="112871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7937446" y="2855037"/>
            <a:ext cx="892229" cy="110260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387277" y="1002816"/>
            <a:ext cx="4647676" cy="1754326"/>
          </a:xfrm>
          <a:prstGeom prst="rect">
            <a:avLst/>
          </a:prstGeom>
          <a:noFill/>
          <a:ln>
            <a:solidFill>
              <a:schemeClr val="tx1"/>
            </a:solidFill>
          </a:ln>
        </p:spPr>
        <p:txBody>
          <a:bodyPr wrap="square" rtlCol="0">
            <a:spAutoFit/>
          </a:bodyPr>
          <a:lstStyle/>
          <a:p>
            <a:r>
              <a:rPr lang="en-US" b="1" dirty="0"/>
              <a:t>Node Parameter </a:t>
            </a:r>
            <a:r>
              <a:rPr lang="en-US" dirty="0"/>
              <a:t>– Within each node, the model splits data into 2 subsets (sub-nodes) based on whether data set elements satisfy the parameter condition. Elements that satisfy the condition go to the left sub-node, others go to the right sub-node.</a:t>
            </a:r>
          </a:p>
        </p:txBody>
      </p:sp>
      <p:cxnSp>
        <p:nvCxnSpPr>
          <p:cNvPr id="37" name="Straight Arrow Connector 36"/>
          <p:cNvCxnSpPr/>
          <p:nvPr/>
        </p:nvCxnSpPr>
        <p:spPr>
          <a:xfrm flipV="1">
            <a:off x="5014913" y="1685925"/>
            <a:ext cx="1114425" cy="85726"/>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828676" y="2857500"/>
            <a:ext cx="4243388" cy="923330"/>
          </a:xfrm>
          <a:prstGeom prst="rect">
            <a:avLst/>
          </a:prstGeom>
          <a:noFill/>
          <a:ln>
            <a:solidFill>
              <a:schemeClr val="tx1"/>
            </a:solidFill>
          </a:ln>
        </p:spPr>
        <p:txBody>
          <a:bodyPr wrap="square" rtlCol="0">
            <a:spAutoFit/>
          </a:bodyPr>
          <a:lstStyle/>
          <a:p>
            <a:r>
              <a:rPr lang="en-US" b="1" dirty="0"/>
              <a:t>Value</a:t>
            </a:r>
            <a:r>
              <a:rPr lang="en-US" dirty="0"/>
              <a:t> – At this node, 548 values predict “no stop in 15 seconds.”  536 values predict “stop in 15 seconds.”</a:t>
            </a:r>
          </a:p>
        </p:txBody>
      </p:sp>
      <p:cxnSp>
        <p:nvCxnSpPr>
          <p:cNvPr id="48" name="Straight Arrow Connector 47"/>
          <p:cNvCxnSpPr/>
          <p:nvPr/>
        </p:nvCxnSpPr>
        <p:spPr>
          <a:xfrm flipV="1">
            <a:off x="5086350" y="2686052"/>
            <a:ext cx="900113" cy="442911"/>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8901112" y="1343025"/>
            <a:ext cx="2928938" cy="2031325"/>
          </a:xfrm>
          <a:prstGeom prst="rect">
            <a:avLst/>
          </a:prstGeom>
          <a:noFill/>
          <a:ln>
            <a:solidFill>
              <a:schemeClr val="tx1"/>
            </a:solidFill>
          </a:ln>
        </p:spPr>
        <p:txBody>
          <a:bodyPr wrap="square" rtlCol="0">
            <a:spAutoFit/>
          </a:bodyPr>
          <a:lstStyle/>
          <a:p>
            <a:r>
              <a:rPr lang="en-US" b="1" dirty="0" err="1"/>
              <a:t>Gini</a:t>
            </a:r>
            <a:r>
              <a:rPr lang="en-US" b="1" dirty="0"/>
              <a:t> Impurity </a:t>
            </a:r>
            <a:r>
              <a:rPr lang="en-US" dirty="0"/>
              <a:t>– At each node, the model selects parameters that provide for the largest split.  At this depth 0 node, the split is 50 – 50, thus producing a </a:t>
            </a:r>
            <a:r>
              <a:rPr lang="en-US" dirty="0" err="1"/>
              <a:t>gini</a:t>
            </a:r>
            <a:r>
              <a:rPr lang="en-US" dirty="0"/>
              <a:t> value = 0.5.</a:t>
            </a:r>
          </a:p>
        </p:txBody>
      </p:sp>
      <p:cxnSp>
        <p:nvCxnSpPr>
          <p:cNvPr id="56" name="Straight Arrow Connector 55"/>
          <p:cNvCxnSpPr>
            <a:stCxn id="54" idx="1"/>
          </p:cNvCxnSpPr>
          <p:nvPr/>
        </p:nvCxnSpPr>
        <p:spPr>
          <a:xfrm flipH="1" flipV="1">
            <a:off x="7672388" y="1985963"/>
            <a:ext cx="1228724" cy="372725"/>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V="1">
            <a:off x="5086350" y="2371725"/>
            <a:ext cx="1042988" cy="714375"/>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6272213" y="2871788"/>
            <a:ext cx="1643062" cy="369332"/>
          </a:xfrm>
          <a:prstGeom prst="rect">
            <a:avLst/>
          </a:prstGeom>
          <a:noFill/>
        </p:spPr>
        <p:txBody>
          <a:bodyPr wrap="square" rtlCol="0">
            <a:spAutoFit/>
          </a:bodyPr>
          <a:lstStyle/>
          <a:p>
            <a:r>
              <a:rPr lang="en-US" dirty="0"/>
              <a:t> Tree Depth 0</a:t>
            </a:r>
          </a:p>
        </p:txBody>
      </p:sp>
      <p:sp>
        <p:nvSpPr>
          <p:cNvPr id="63" name="TextBox 62"/>
          <p:cNvSpPr txBox="1"/>
          <p:nvPr/>
        </p:nvSpPr>
        <p:spPr>
          <a:xfrm>
            <a:off x="6415089" y="4343400"/>
            <a:ext cx="1391022" cy="369332"/>
          </a:xfrm>
          <a:prstGeom prst="rect">
            <a:avLst/>
          </a:prstGeom>
          <a:noFill/>
        </p:spPr>
        <p:txBody>
          <a:bodyPr wrap="none" rtlCol="0">
            <a:spAutoFit/>
          </a:bodyPr>
          <a:lstStyle/>
          <a:p>
            <a:r>
              <a:rPr lang="en-US" dirty="0"/>
              <a:t>Tree Depth 1</a:t>
            </a:r>
          </a:p>
        </p:txBody>
      </p:sp>
      <p:sp>
        <p:nvSpPr>
          <p:cNvPr id="19" name="Date Placeholder 18"/>
          <p:cNvSpPr>
            <a:spLocks noGrp="1"/>
          </p:cNvSpPr>
          <p:nvPr>
            <p:ph type="dt" sz="half" idx="10"/>
          </p:nvPr>
        </p:nvSpPr>
        <p:spPr/>
        <p:txBody>
          <a:bodyPr/>
          <a:lstStyle/>
          <a:p>
            <a:fld id="{8FCFDB76-996D-4ACF-867E-6FFFFD1ED295}" type="datetime1">
              <a:rPr lang="en-US" sz="2000" smtClean="0"/>
              <a:pPr/>
              <a:t>8/4/2022</a:t>
            </a:fld>
            <a:endParaRPr lang="en-US" sz="2000" dirty="0"/>
          </a:p>
        </p:txBody>
      </p:sp>
      <p:sp>
        <p:nvSpPr>
          <p:cNvPr id="20" name="Footer Placeholder 19"/>
          <p:cNvSpPr>
            <a:spLocks noGrp="1"/>
          </p:cNvSpPr>
          <p:nvPr>
            <p:ph type="ftr" sz="quarter" idx="11"/>
          </p:nvPr>
        </p:nvSpPr>
        <p:spPr>
          <a:xfrm>
            <a:off x="3517751" y="6356350"/>
            <a:ext cx="5486400" cy="365125"/>
          </a:xfrm>
        </p:spPr>
        <p:txBody>
          <a:bodyPr/>
          <a:lstStyle/>
          <a:p>
            <a:r>
              <a:rPr lang="en-US" sz="2000" dirty="0" err="1"/>
              <a:t>nSpace</a:t>
            </a:r>
            <a:r>
              <a:rPr lang="en-US" sz="2000" dirty="0"/>
              <a:t>  Analytics - Adaptive Engine Stop/Start</a:t>
            </a:r>
          </a:p>
        </p:txBody>
      </p:sp>
    </p:spTree>
    <p:extLst>
      <p:ext uri="{BB962C8B-B14F-4D97-AF65-F5344CB8AC3E}">
        <p14:creationId xmlns:p14="http://schemas.microsoft.com/office/powerpoint/2010/main" val="1445670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Decision Tree Predictive Model Parameters</a:t>
            </a:r>
          </a:p>
        </p:txBody>
      </p:sp>
      <p:sp>
        <p:nvSpPr>
          <p:cNvPr id="3" name="Content Placeholder 2"/>
          <p:cNvSpPr>
            <a:spLocks noGrp="1"/>
          </p:cNvSpPr>
          <p:nvPr>
            <p:ph idx="1"/>
          </p:nvPr>
        </p:nvSpPr>
        <p:spPr>
          <a:xfrm>
            <a:off x="308472" y="1545020"/>
            <a:ext cx="11611779" cy="4844763"/>
          </a:xfrm>
        </p:spPr>
        <p:txBody>
          <a:bodyPr>
            <a:normAutofit fontScale="92500" lnSpcReduction="20000"/>
          </a:bodyPr>
          <a:lstStyle/>
          <a:p>
            <a:r>
              <a:rPr lang="en-US" b="1" dirty="0"/>
              <a:t>Predictors</a:t>
            </a:r>
          </a:p>
          <a:p>
            <a:pPr lvl="1"/>
            <a:r>
              <a:rPr lang="en-US" dirty="0"/>
              <a:t>Vehicle Data captured from vehicle sensors</a:t>
            </a:r>
          </a:p>
          <a:p>
            <a:pPr lvl="2"/>
            <a:r>
              <a:rPr lang="en-US" i="1" dirty="0"/>
              <a:t>Speed</a:t>
            </a:r>
            <a:r>
              <a:rPr lang="en-US" dirty="0"/>
              <a:t> (</a:t>
            </a:r>
            <a:r>
              <a:rPr lang="en-US" dirty="0" err="1"/>
              <a:t>kph</a:t>
            </a:r>
            <a:r>
              <a:rPr lang="en-US" dirty="0"/>
              <a:t>)</a:t>
            </a:r>
          </a:p>
          <a:p>
            <a:pPr lvl="2"/>
            <a:r>
              <a:rPr lang="en-US" i="1" dirty="0"/>
              <a:t>Acceleration</a:t>
            </a:r>
            <a:r>
              <a:rPr lang="en-US" dirty="0"/>
              <a:t> (g)</a:t>
            </a:r>
          </a:p>
          <a:p>
            <a:pPr lvl="2"/>
            <a:r>
              <a:rPr lang="en-US" i="1" dirty="0"/>
              <a:t>Engine RPM</a:t>
            </a:r>
            <a:r>
              <a:rPr lang="en-US" dirty="0"/>
              <a:t>  (rpm)</a:t>
            </a:r>
          </a:p>
          <a:p>
            <a:pPr lvl="2"/>
            <a:r>
              <a:rPr lang="en-US" i="1" dirty="0"/>
              <a:t>Gas Pedal Position </a:t>
            </a:r>
            <a:r>
              <a:rPr lang="en-US" dirty="0"/>
              <a:t>(0 to full application, normalized to the range 0 – 1)</a:t>
            </a:r>
          </a:p>
          <a:p>
            <a:pPr lvl="2"/>
            <a:r>
              <a:rPr lang="en-US" i="1" dirty="0"/>
              <a:t>Brake Pedal State </a:t>
            </a:r>
            <a:r>
              <a:rPr lang="en-US" dirty="0"/>
              <a:t>(no brake = 0,  brake pedal depressed = 1)</a:t>
            </a:r>
          </a:p>
          <a:p>
            <a:pPr lvl="1"/>
            <a:r>
              <a:rPr lang="en-US" dirty="0"/>
              <a:t>Derived Data calculated by the model</a:t>
            </a:r>
          </a:p>
          <a:p>
            <a:pPr lvl="2"/>
            <a:r>
              <a:rPr lang="en-US" i="1" dirty="0" err="1"/>
              <a:t>PrevSpeed</a:t>
            </a:r>
            <a:r>
              <a:rPr lang="en-US" dirty="0"/>
              <a:t>  (speed at previous timestamp, where timestamps occur at a 0.01 </a:t>
            </a:r>
            <a:r>
              <a:rPr lang="en-US" dirty="0" err="1"/>
              <a:t>hz</a:t>
            </a:r>
            <a:r>
              <a:rPr lang="en-US" dirty="0"/>
              <a:t>. rate</a:t>
            </a:r>
          </a:p>
          <a:p>
            <a:pPr lvl="2"/>
            <a:r>
              <a:rPr lang="en-US" i="1" dirty="0" err="1"/>
              <a:t>PrevAccel</a:t>
            </a:r>
            <a:r>
              <a:rPr lang="en-US" dirty="0"/>
              <a:t>  (speed at previous timestamp)</a:t>
            </a:r>
          </a:p>
          <a:p>
            <a:pPr lvl="2"/>
            <a:r>
              <a:rPr lang="en-US" i="1" dirty="0" err="1"/>
              <a:t>consecTimesteps_negAccel</a:t>
            </a:r>
            <a:r>
              <a:rPr lang="en-US" dirty="0"/>
              <a:t> (count of consecutive timestamps during which subject vehicle experiences acceleration &lt;= 0)</a:t>
            </a:r>
          </a:p>
          <a:p>
            <a:pPr lvl="2"/>
            <a:r>
              <a:rPr lang="en-US" i="1" dirty="0"/>
              <a:t> </a:t>
            </a:r>
            <a:r>
              <a:rPr lang="en-US" i="1" dirty="0" err="1"/>
              <a:t>consecTimeseps_brakeInMotion</a:t>
            </a:r>
            <a:r>
              <a:rPr lang="en-US" dirty="0"/>
              <a:t> (count of consecutive timestamps during which subject vehicle is moving and the brake pedal is depressed)</a:t>
            </a:r>
          </a:p>
          <a:p>
            <a:r>
              <a:rPr lang="en-US" b="1" dirty="0"/>
              <a:t>Model Output </a:t>
            </a:r>
            <a:r>
              <a:rPr lang="en-US" dirty="0"/>
              <a:t>(predicted for each input </a:t>
            </a:r>
            <a:r>
              <a:rPr lang="en-US" dirty="0" err="1"/>
              <a:t>timestep</a:t>
            </a:r>
            <a:r>
              <a:rPr lang="en-US" dirty="0"/>
              <a:t>) </a:t>
            </a:r>
          </a:p>
          <a:p>
            <a:pPr lvl="1"/>
            <a:r>
              <a:rPr lang="en-US" dirty="0"/>
              <a:t>Stop Within 15 Seconds (no = 0, yes = 1) </a:t>
            </a:r>
          </a:p>
          <a:p>
            <a:pPr lvl="1"/>
            <a:endParaRPr lang="en-US" dirty="0"/>
          </a:p>
        </p:txBody>
      </p:sp>
      <p:sp>
        <p:nvSpPr>
          <p:cNvPr id="4" name="Slide Number Placeholder 3"/>
          <p:cNvSpPr>
            <a:spLocks noGrp="1"/>
          </p:cNvSpPr>
          <p:nvPr>
            <p:ph type="sldNum" sz="quarter" idx="12"/>
          </p:nvPr>
        </p:nvSpPr>
        <p:spPr/>
        <p:txBody>
          <a:bodyPr/>
          <a:lstStyle/>
          <a:p>
            <a:r>
              <a:rPr lang="en-US" sz="2000" dirty="0"/>
              <a:t>page 7</a:t>
            </a:r>
          </a:p>
        </p:txBody>
      </p:sp>
      <p:sp>
        <p:nvSpPr>
          <p:cNvPr id="5" name="Date Placeholder 4"/>
          <p:cNvSpPr>
            <a:spLocks noGrp="1"/>
          </p:cNvSpPr>
          <p:nvPr>
            <p:ph type="dt" sz="half" idx="10"/>
          </p:nvPr>
        </p:nvSpPr>
        <p:spPr/>
        <p:txBody>
          <a:bodyPr/>
          <a:lstStyle/>
          <a:p>
            <a:fld id="{81F5492B-A916-48EC-B204-BBDB9AA9137E}" type="datetime1">
              <a:rPr lang="en-US" sz="2000" smtClean="0"/>
              <a:pPr/>
              <a:t>8/4/2022</a:t>
            </a:fld>
            <a:endParaRPr lang="en-US" sz="2000" dirty="0"/>
          </a:p>
        </p:txBody>
      </p:sp>
      <p:sp>
        <p:nvSpPr>
          <p:cNvPr id="6" name="Footer Placeholder 5"/>
          <p:cNvSpPr>
            <a:spLocks noGrp="1"/>
          </p:cNvSpPr>
          <p:nvPr>
            <p:ph type="ftr" sz="quarter" idx="11"/>
          </p:nvPr>
        </p:nvSpPr>
        <p:spPr>
          <a:xfrm>
            <a:off x="3560781" y="6356350"/>
            <a:ext cx="5314278" cy="365125"/>
          </a:xfrm>
        </p:spPr>
        <p:txBody>
          <a:bodyPr/>
          <a:lstStyle/>
          <a:p>
            <a:r>
              <a:rPr lang="en-US" sz="2000" dirty="0" err="1"/>
              <a:t>nSpace</a:t>
            </a:r>
            <a:r>
              <a:rPr lang="en-US" sz="2000" dirty="0"/>
              <a:t>  Analytics - Adaptive Engine Stop/Start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27344"/>
          </a:xfrm>
        </p:spPr>
        <p:txBody>
          <a:bodyPr/>
          <a:lstStyle/>
          <a:p>
            <a:pPr algn="ctr"/>
            <a:r>
              <a:rPr lang="en-US" b="1" dirty="0"/>
              <a:t>Prediction Accuracy</a:t>
            </a:r>
          </a:p>
        </p:txBody>
      </p:sp>
      <p:graphicFrame>
        <p:nvGraphicFramePr>
          <p:cNvPr id="6" name="Content Placeholder 5"/>
          <p:cNvGraphicFramePr>
            <a:graphicFrameLocks noGrp="1"/>
          </p:cNvGraphicFramePr>
          <p:nvPr>
            <p:ph idx="1"/>
          </p:nvPr>
        </p:nvGraphicFramePr>
        <p:xfrm>
          <a:off x="1366347" y="2165132"/>
          <a:ext cx="9080939" cy="1994863"/>
        </p:xfrm>
        <a:graphic>
          <a:graphicData uri="http://schemas.openxmlformats.org/drawingml/2006/table">
            <a:tbl>
              <a:tblPr firstRow="1" bandRow="1">
                <a:tableStyleId>{5C22544A-7EE6-4342-B048-85BDC9FD1C3A}</a:tableStyleId>
              </a:tblPr>
              <a:tblGrid>
                <a:gridCol w="3026979">
                  <a:extLst>
                    <a:ext uri="{9D8B030D-6E8A-4147-A177-3AD203B41FA5}">
                      <a16:colId xmlns:a16="http://schemas.microsoft.com/office/drawing/2014/main" val="20000"/>
                    </a:ext>
                  </a:extLst>
                </a:gridCol>
                <a:gridCol w="2920566">
                  <a:extLst>
                    <a:ext uri="{9D8B030D-6E8A-4147-A177-3AD203B41FA5}">
                      <a16:colId xmlns:a16="http://schemas.microsoft.com/office/drawing/2014/main" val="20001"/>
                    </a:ext>
                  </a:extLst>
                </a:gridCol>
                <a:gridCol w="3133394">
                  <a:extLst>
                    <a:ext uri="{9D8B030D-6E8A-4147-A177-3AD203B41FA5}">
                      <a16:colId xmlns:a16="http://schemas.microsoft.com/office/drawing/2014/main" val="20002"/>
                    </a:ext>
                  </a:extLst>
                </a:gridCol>
              </a:tblGrid>
              <a:tr h="714703">
                <a:tc>
                  <a:txBody>
                    <a:bodyPr/>
                    <a:lstStyle/>
                    <a:p>
                      <a:pPr algn="ctr"/>
                      <a:r>
                        <a:rPr lang="en-US" dirty="0"/>
                        <a:t>Actual Outcomes</a:t>
                      </a:r>
                    </a:p>
                  </a:txBody>
                  <a:tcPr/>
                </a:tc>
                <a:tc>
                  <a:txBody>
                    <a:bodyPr/>
                    <a:lstStyle/>
                    <a:p>
                      <a:pPr algn="ctr"/>
                      <a:r>
                        <a:rPr lang="en-US" dirty="0"/>
                        <a:t>Count of No-Stop Predictions</a:t>
                      </a:r>
                    </a:p>
                  </a:txBody>
                  <a:tcPr/>
                </a:tc>
                <a:tc>
                  <a:txBody>
                    <a:bodyPr/>
                    <a:lstStyle/>
                    <a:p>
                      <a:pPr algn="ctr"/>
                      <a:r>
                        <a:rPr lang="en-US" dirty="0"/>
                        <a:t>Count of Stop </a:t>
                      </a:r>
                    </a:p>
                    <a:p>
                      <a:pPr algn="ctr"/>
                      <a:r>
                        <a:rPr lang="en-US" dirty="0"/>
                        <a:t>Predictions</a:t>
                      </a:r>
                    </a:p>
                  </a:txBody>
                  <a:tcPr/>
                </a:tc>
                <a:extLst>
                  <a:ext uri="{0D108BD9-81ED-4DB2-BD59-A6C34878D82A}">
                    <a16:rowId xmlns:a16="http://schemas.microsoft.com/office/drawing/2014/main" val="10000"/>
                  </a:ext>
                </a:extLst>
              </a:tr>
              <a:tr h="370840">
                <a:tc>
                  <a:txBody>
                    <a:bodyPr/>
                    <a:lstStyle/>
                    <a:p>
                      <a:r>
                        <a:rPr lang="en-US" dirty="0"/>
                        <a:t>Vehicle does NOT stop in 15 seconds</a:t>
                      </a:r>
                    </a:p>
                  </a:txBody>
                  <a:tcPr/>
                </a:tc>
                <a:tc>
                  <a:txBody>
                    <a:bodyPr/>
                    <a:lstStyle/>
                    <a:p>
                      <a:pPr algn="ctr"/>
                      <a:r>
                        <a:rPr lang="en-US" dirty="0"/>
                        <a:t>880 Correct Predictions</a:t>
                      </a:r>
                    </a:p>
                    <a:p>
                      <a:pPr algn="ctr"/>
                      <a:r>
                        <a:rPr lang="en-US" dirty="0"/>
                        <a:t>(True Negative)</a:t>
                      </a:r>
                    </a:p>
                  </a:txBody>
                  <a:tcPr/>
                </a:tc>
                <a:tc>
                  <a:txBody>
                    <a:bodyPr/>
                    <a:lstStyle/>
                    <a:p>
                      <a:pPr algn="ctr"/>
                      <a:r>
                        <a:rPr lang="en-US" dirty="0"/>
                        <a:t>68 Incorrect Predictions</a:t>
                      </a:r>
                    </a:p>
                    <a:p>
                      <a:pPr algn="ctr"/>
                      <a:r>
                        <a:rPr lang="en-US" dirty="0"/>
                        <a:t>(False Positive)</a:t>
                      </a:r>
                    </a:p>
                  </a:txBody>
                  <a:tcPr/>
                </a:tc>
                <a:extLst>
                  <a:ext uri="{0D108BD9-81ED-4DB2-BD59-A6C34878D82A}">
                    <a16:rowId xmlns:a16="http://schemas.microsoft.com/office/drawing/2014/main" val="10001"/>
                  </a:ext>
                </a:extLst>
              </a:tr>
              <a:tr h="370840">
                <a:tc>
                  <a:txBody>
                    <a:bodyPr/>
                    <a:lstStyle/>
                    <a:p>
                      <a:r>
                        <a:rPr lang="en-US" dirty="0"/>
                        <a:t>Vehicle stops in 15 seconds</a:t>
                      </a:r>
                    </a:p>
                    <a:p>
                      <a:endParaRPr lang="en-US" dirty="0"/>
                    </a:p>
                  </a:txBody>
                  <a:tcPr/>
                </a:tc>
                <a:tc>
                  <a:txBody>
                    <a:bodyPr/>
                    <a:lstStyle/>
                    <a:p>
                      <a:pPr algn="ctr"/>
                      <a:r>
                        <a:rPr lang="en-US" dirty="0"/>
                        <a:t>36 Incorrect Predictions</a:t>
                      </a:r>
                    </a:p>
                    <a:p>
                      <a:pPr algn="ctr"/>
                      <a:r>
                        <a:rPr lang="en-US" dirty="0"/>
                        <a:t>(False</a:t>
                      </a:r>
                      <a:r>
                        <a:rPr lang="en-US" baseline="0" dirty="0"/>
                        <a:t> Negative)</a:t>
                      </a:r>
                      <a:endParaRPr lang="en-US" dirty="0"/>
                    </a:p>
                  </a:txBody>
                  <a:tcPr/>
                </a:tc>
                <a:tc>
                  <a:txBody>
                    <a:bodyPr/>
                    <a:lstStyle/>
                    <a:p>
                      <a:pPr algn="ctr"/>
                      <a:r>
                        <a:rPr lang="en-US" dirty="0"/>
                        <a:t>943 Correct Predictions</a:t>
                      </a:r>
                    </a:p>
                    <a:p>
                      <a:pPr algn="ctr"/>
                      <a:r>
                        <a:rPr lang="en-US" dirty="0"/>
                        <a:t>(True Positive)</a:t>
                      </a:r>
                    </a:p>
                  </a:txBody>
                  <a:tcPr/>
                </a:tc>
                <a:extLst>
                  <a:ext uri="{0D108BD9-81ED-4DB2-BD59-A6C34878D82A}">
                    <a16:rowId xmlns:a16="http://schemas.microsoft.com/office/drawing/2014/main" val="10002"/>
                  </a:ext>
                </a:extLst>
              </a:tr>
            </a:tbl>
          </a:graphicData>
        </a:graphic>
      </p:graphicFrame>
      <p:sp>
        <p:nvSpPr>
          <p:cNvPr id="7" name="TextBox 6"/>
          <p:cNvSpPr txBox="1"/>
          <p:nvPr/>
        </p:nvSpPr>
        <p:spPr>
          <a:xfrm>
            <a:off x="710006" y="1513491"/>
            <a:ext cx="9653194" cy="492443"/>
          </a:xfrm>
          <a:prstGeom prst="rect">
            <a:avLst/>
          </a:prstGeom>
          <a:noFill/>
        </p:spPr>
        <p:txBody>
          <a:bodyPr wrap="square" rtlCol="0">
            <a:spAutoFit/>
          </a:bodyPr>
          <a:lstStyle/>
          <a:p>
            <a:pPr>
              <a:buFont typeface="Arial" pitchFamily="34" charset="0"/>
              <a:buChar char="•"/>
            </a:pPr>
            <a:r>
              <a:rPr lang="en-US" sz="2600" b="1" dirty="0"/>
              <a:t>  Confusion Matrix -  </a:t>
            </a:r>
            <a:r>
              <a:rPr lang="en-US" sz="2600" dirty="0"/>
              <a:t>Expresses the accuracy of the prediction model </a:t>
            </a:r>
          </a:p>
        </p:txBody>
      </p:sp>
      <p:sp>
        <p:nvSpPr>
          <p:cNvPr id="8" name="TextBox 7"/>
          <p:cNvSpPr txBox="1"/>
          <p:nvPr/>
        </p:nvSpPr>
        <p:spPr>
          <a:xfrm>
            <a:off x="677733" y="4561490"/>
            <a:ext cx="9748532" cy="1846659"/>
          </a:xfrm>
          <a:prstGeom prst="rect">
            <a:avLst/>
          </a:prstGeom>
          <a:noFill/>
        </p:spPr>
        <p:txBody>
          <a:bodyPr wrap="square" rtlCol="0">
            <a:spAutoFit/>
          </a:bodyPr>
          <a:lstStyle/>
          <a:p>
            <a:pPr>
              <a:buFont typeface="Arial" pitchFamily="34" charset="0"/>
              <a:buChar char="•"/>
            </a:pPr>
            <a:r>
              <a:rPr lang="en-US" sz="2600" b="1" dirty="0"/>
              <a:t>  Composite Model Accuracy </a:t>
            </a:r>
            <a:r>
              <a:rPr lang="en-US" sz="2600" dirty="0"/>
              <a:t>(all classes combined)  </a:t>
            </a:r>
          </a:p>
          <a:p>
            <a:r>
              <a:rPr lang="en-US" sz="2600" dirty="0"/>
              <a:t>	= (Total predictions – incorrect Predictions)/ Total Predictions</a:t>
            </a:r>
          </a:p>
          <a:p>
            <a:r>
              <a:rPr lang="en-US" sz="2600" dirty="0"/>
              <a:t>	=  (1823 – (68 + 36)) / 1823</a:t>
            </a:r>
          </a:p>
          <a:p>
            <a:r>
              <a:rPr lang="en-US" sz="2600" dirty="0"/>
              <a:t>	=  </a:t>
            </a:r>
            <a:r>
              <a:rPr lang="en-US" sz="3600" b="1" dirty="0"/>
              <a:t>94.3 %</a:t>
            </a:r>
            <a:r>
              <a:rPr lang="en-US" sz="2600" b="1" dirty="0"/>
              <a:t>  </a:t>
            </a:r>
          </a:p>
        </p:txBody>
      </p:sp>
      <p:sp>
        <p:nvSpPr>
          <p:cNvPr id="9" name="Slide Number Placeholder 8"/>
          <p:cNvSpPr>
            <a:spLocks noGrp="1"/>
          </p:cNvSpPr>
          <p:nvPr>
            <p:ph type="sldNum" sz="quarter" idx="12"/>
          </p:nvPr>
        </p:nvSpPr>
        <p:spPr/>
        <p:txBody>
          <a:bodyPr/>
          <a:lstStyle/>
          <a:p>
            <a:r>
              <a:rPr lang="en-US" sz="2000" dirty="0"/>
              <a:t>page 8</a:t>
            </a:r>
          </a:p>
        </p:txBody>
      </p:sp>
      <p:sp>
        <p:nvSpPr>
          <p:cNvPr id="10" name="Date Placeholder 9"/>
          <p:cNvSpPr>
            <a:spLocks noGrp="1"/>
          </p:cNvSpPr>
          <p:nvPr>
            <p:ph type="dt" sz="half" idx="10"/>
          </p:nvPr>
        </p:nvSpPr>
        <p:spPr/>
        <p:txBody>
          <a:bodyPr/>
          <a:lstStyle/>
          <a:p>
            <a:fld id="{1B93D446-04A7-4001-A3AD-C17D3CCF37A4}" type="datetime1">
              <a:rPr lang="en-US" sz="2000" smtClean="0"/>
              <a:pPr/>
              <a:t>8/4/2022</a:t>
            </a:fld>
            <a:endParaRPr lang="en-US" sz="2000" dirty="0"/>
          </a:p>
        </p:txBody>
      </p:sp>
      <p:sp>
        <p:nvSpPr>
          <p:cNvPr id="11" name="Footer Placeholder 10"/>
          <p:cNvSpPr>
            <a:spLocks noGrp="1"/>
          </p:cNvSpPr>
          <p:nvPr>
            <p:ph type="ftr" sz="quarter" idx="11"/>
          </p:nvPr>
        </p:nvSpPr>
        <p:spPr>
          <a:xfrm>
            <a:off x="3388659" y="6356350"/>
            <a:ext cx="5626249" cy="365125"/>
          </a:xfrm>
        </p:spPr>
        <p:txBody>
          <a:bodyPr/>
          <a:lstStyle/>
          <a:p>
            <a:r>
              <a:rPr lang="en-US" sz="2000" dirty="0" err="1"/>
              <a:t>nSpace</a:t>
            </a:r>
            <a:r>
              <a:rPr lang="en-US" sz="2000" dirty="0"/>
              <a:t>  Analytics - Adaptive Engine Stop/Start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9430"/>
          </a:xfrm>
        </p:spPr>
        <p:txBody>
          <a:bodyPr/>
          <a:lstStyle/>
          <a:p>
            <a:pPr algn="ctr"/>
            <a:r>
              <a:rPr lang="en-US" b="1" dirty="0"/>
              <a:t>Analysis of Model Errors</a:t>
            </a:r>
          </a:p>
        </p:txBody>
      </p:sp>
      <p:sp>
        <p:nvSpPr>
          <p:cNvPr id="3" name="Content Placeholder 2"/>
          <p:cNvSpPr>
            <a:spLocks noGrp="1"/>
          </p:cNvSpPr>
          <p:nvPr>
            <p:ph idx="1"/>
          </p:nvPr>
        </p:nvSpPr>
        <p:spPr>
          <a:xfrm>
            <a:off x="430306" y="1405171"/>
            <a:ext cx="11478409" cy="5017144"/>
          </a:xfrm>
        </p:spPr>
        <p:txBody>
          <a:bodyPr>
            <a:normAutofit fontScale="92500" lnSpcReduction="10000"/>
          </a:bodyPr>
          <a:lstStyle/>
          <a:p>
            <a:r>
              <a:rPr lang="en-US" dirty="0"/>
              <a:t>While the high overall accuracy of this model is important, equally important is the impact of incorrect predictions, how they occur, and how they are handled.</a:t>
            </a:r>
          </a:p>
          <a:p>
            <a:r>
              <a:rPr lang="en-US" b="1" dirty="0"/>
              <a:t>False Negatives </a:t>
            </a:r>
            <a:r>
              <a:rPr lang="en-US" dirty="0"/>
              <a:t>(incorrectly predicted no-stops) – False negatives of this type tend to occur at 15 seconds before actual stops, and at very few stop events. Their effect is to delay engine shutdown for one or two tenths of a second, at most.  The few that occur after engine shutoff have no effect.</a:t>
            </a:r>
          </a:p>
          <a:p>
            <a:r>
              <a:rPr lang="en-US" b="1" dirty="0"/>
              <a:t>False Positives </a:t>
            </a:r>
            <a:r>
              <a:rPr lang="en-US" dirty="0"/>
              <a:t>(stops are falsely predicted causing unexpected and unnecessary engine shutoffs).  Such engine stops would constitute a serious irritant and distraction to drivers.  For this model, false positives are few in number.  They tend to occur in clusters, the largest of which was observed to span 9 </a:t>
            </a:r>
            <a:r>
              <a:rPr lang="en-US" dirty="0" err="1"/>
              <a:t>timesteps</a:t>
            </a:r>
            <a:r>
              <a:rPr lang="en-US" dirty="0"/>
              <a:t>.  </a:t>
            </a:r>
          </a:p>
          <a:p>
            <a:pPr lvl="1"/>
            <a:r>
              <a:rPr lang="en-US" dirty="0"/>
              <a:t>These false positives can be negated by not shutting off a vehicle’s engine unless several consecutive stop predictions are detected. </a:t>
            </a:r>
          </a:p>
          <a:p>
            <a:pPr lvl="1"/>
            <a:r>
              <a:rPr lang="en-US" dirty="0"/>
              <a:t>Requiring 10 consecutive stop predictions before shutdown would negate all false-positives and delay engine shutdown by only one second (i.e.  10 </a:t>
            </a:r>
            <a:r>
              <a:rPr lang="en-US" dirty="0" err="1"/>
              <a:t>timesteps</a:t>
            </a:r>
            <a:r>
              <a:rPr lang="en-US" dirty="0"/>
              <a:t>  of 0.1 second each)</a:t>
            </a:r>
          </a:p>
          <a:p>
            <a:pPr lvl="1"/>
            <a:endParaRPr lang="en-US" dirty="0"/>
          </a:p>
        </p:txBody>
      </p:sp>
      <p:sp>
        <p:nvSpPr>
          <p:cNvPr id="4" name="Slide Number Placeholder 3"/>
          <p:cNvSpPr>
            <a:spLocks noGrp="1"/>
          </p:cNvSpPr>
          <p:nvPr>
            <p:ph type="sldNum" sz="quarter" idx="12"/>
          </p:nvPr>
        </p:nvSpPr>
        <p:spPr/>
        <p:txBody>
          <a:bodyPr/>
          <a:lstStyle/>
          <a:p>
            <a:r>
              <a:rPr lang="en-US" sz="2000" dirty="0"/>
              <a:t>page 9</a:t>
            </a:r>
          </a:p>
        </p:txBody>
      </p:sp>
      <p:sp>
        <p:nvSpPr>
          <p:cNvPr id="5" name="Date Placeholder 4"/>
          <p:cNvSpPr>
            <a:spLocks noGrp="1"/>
          </p:cNvSpPr>
          <p:nvPr>
            <p:ph type="dt" sz="half" idx="10"/>
          </p:nvPr>
        </p:nvSpPr>
        <p:spPr/>
        <p:txBody>
          <a:bodyPr/>
          <a:lstStyle/>
          <a:p>
            <a:fld id="{A2679823-4BA2-4D4B-AD70-DECDDEE9BE54}" type="datetime1">
              <a:rPr lang="en-US" sz="2000" smtClean="0"/>
              <a:pPr/>
              <a:t>8/4/2022</a:t>
            </a:fld>
            <a:endParaRPr lang="en-US" sz="2000" dirty="0"/>
          </a:p>
        </p:txBody>
      </p:sp>
      <p:sp>
        <p:nvSpPr>
          <p:cNvPr id="6" name="Footer Placeholder 5"/>
          <p:cNvSpPr>
            <a:spLocks noGrp="1"/>
          </p:cNvSpPr>
          <p:nvPr>
            <p:ph type="ftr" sz="quarter" idx="11"/>
          </p:nvPr>
        </p:nvSpPr>
        <p:spPr>
          <a:xfrm>
            <a:off x="3313355" y="6356350"/>
            <a:ext cx="5723069" cy="365125"/>
          </a:xfrm>
        </p:spPr>
        <p:txBody>
          <a:bodyPr/>
          <a:lstStyle/>
          <a:p>
            <a:r>
              <a:rPr lang="en-US" sz="2000" dirty="0" err="1"/>
              <a:t>nSpace</a:t>
            </a:r>
            <a:r>
              <a:rPr lang="en-US" sz="2000" dirty="0"/>
              <a:t>  Analytics - Adaptive Engine Stop/Start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2021</TotalTime>
  <Words>1754</Words>
  <Application>Microsoft Office PowerPoint</Application>
  <PresentationFormat>Widescreen</PresentationFormat>
  <Paragraphs>164</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Adaptive Engine Stop/Start   A Predictive Model to Improve Fuel Economy and Reduce Carbon Emissions</vt:lpstr>
      <vt:lpstr>Algorithm Description</vt:lpstr>
      <vt:lpstr>Algorithm Scope</vt:lpstr>
      <vt:lpstr>Algorithm Components</vt:lpstr>
      <vt:lpstr>Research Database </vt:lpstr>
      <vt:lpstr>Decision Tree Representation – Sample Node</vt:lpstr>
      <vt:lpstr>Decision Tree Predictive Model Parameters</vt:lpstr>
      <vt:lpstr>Prediction Accuracy</vt:lpstr>
      <vt:lpstr>Analysis of Model Errors</vt:lpstr>
      <vt:lpstr>Depth 5 Decision Tree – Less-Aggressive Driver Class</vt:lpstr>
      <vt:lpstr>Depth 5 Decision Tree – Average Driver Class</vt:lpstr>
      <vt:lpstr>Depth 5 Decision Tree – More-Aggressive Driver Class</vt:lpstr>
      <vt:lpstr>Implementation – Research Phase</vt:lpstr>
      <vt:lpstr>Implementation –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Adaptive Engine Stop/Start</dc:title>
  <dc:creator>Bill Herbert</dc:creator>
  <cp:lastModifiedBy>Bill Herbert</cp:lastModifiedBy>
  <cp:revision>130</cp:revision>
  <cp:lastPrinted>2021-02-04T00:22:25Z</cp:lastPrinted>
  <dcterms:created xsi:type="dcterms:W3CDTF">2021-02-03T22:09:07Z</dcterms:created>
  <dcterms:modified xsi:type="dcterms:W3CDTF">2022-08-05T03:08:48Z</dcterms:modified>
</cp:coreProperties>
</file>